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</p:sldIdLst>
  <p:sldSz cy="5143500" cx="9144000"/>
  <p:notesSz cx="6858000" cy="9144000"/>
  <p:embeddedFontLst>
    <p:embeddedFont>
      <p:font typeface="Roboto"/>
      <p:regular r:id="rId64"/>
      <p:bold r:id="rId65"/>
      <p:italic r:id="rId66"/>
      <p:boldItalic r:id="rId6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BCAAEE5F-B251-4E23-9A54-BA2DFA568AA1}">
  <a:tblStyle styleId="{BCAAEE5F-B251-4E23-9A54-BA2DFA568AA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20" Type="http://schemas.openxmlformats.org/officeDocument/2006/relationships/slide" Target="slides/slide14.xml"/><Relationship Id="rId64" Type="http://schemas.openxmlformats.org/officeDocument/2006/relationships/font" Target="fonts/Roboto-regular.fntdata"/><Relationship Id="rId63" Type="http://schemas.openxmlformats.org/officeDocument/2006/relationships/slide" Target="slides/slide57.xml"/><Relationship Id="rId22" Type="http://schemas.openxmlformats.org/officeDocument/2006/relationships/slide" Target="slides/slide16.xml"/><Relationship Id="rId66" Type="http://schemas.openxmlformats.org/officeDocument/2006/relationships/font" Target="fonts/Roboto-italic.fntdata"/><Relationship Id="rId21" Type="http://schemas.openxmlformats.org/officeDocument/2006/relationships/slide" Target="slides/slide15.xml"/><Relationship Id="rId65" Type="http://schemas.openxmlformats.org/officeDocument/2006/relationships/font" Target="fonts/Roboto-bold.fntdata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67" Type="http://schemas.openxmlformats.org/officeDocument/2006/relationships/font" Target="fonts/Roboto-boldItalic.fntdata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1574df342db_0_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1574df342db_0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574df342db_0_2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1574df342db_0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574df342db_0_2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1574df342db_0_2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560810025c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1560810025c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57c9276001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157c9276001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5cd2d46e02_1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15cd2d46e02_1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15cd2d46e02_1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15cd2d46e02_1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5cd2d46e02_1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15cd2d46e02_1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157c9276001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157c9276001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51cd958303_0_10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151cd958303_0_10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51cd958303_0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51cd958303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5c8e7a1da5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15c8e7a1da5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15c8e7a1da5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15c8e7a1da5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5c8e7a1da5_1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15c8e7a1da5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15c8e7a1da5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15c8e7a1da5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151cd958303_0_10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151cd958303_0_10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153116a4add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153116a4add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151cd958303_0_10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151cd958303_0_10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1582cb6214c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1582cb6214c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1582cb6214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1582cb6214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57c9276001_9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157c9276001_9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151cd958303_0_10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151cd958303_0_10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157c9276001_9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157c9276001_9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1582cb6214c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1582cb6214c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1582cb6214c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1582cb6214c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15428cc5c7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15428cc5c7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1565262f776_3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1565262f776_3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1565262f776_3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1565262f776_3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15577be3545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15577be3545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157c9276001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157c9276001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157c9276001_9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157c9276001_9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157c9276001_9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157c9276001_9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574df342db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574df342db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157c9276001_9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157c9276001_9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157c9276001_9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157c9276001_9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157c9276001_1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157c9276001_1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157c9276001_1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157c9276001_1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157c9276001_1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157c9276001_1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151cd958303_0_10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151cd958303_0_10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157c9276001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157c9276001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151cc8c9f6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151cc8c9f6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151cc8c9f64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151cc8c9f64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151cc8c9f64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151cc8c9f64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565262f776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565262f776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1565262f776_2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1565262f776_2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1565262f776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1565262f776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15651942623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g15651942623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151f8c3b4d8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151f8c3b4d8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15651942623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15651942623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151f8c3b4d8_1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" name="Google Shape;560;g151f8c3b4d8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157c9276001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8" name="Google Shape;568;g157c9276001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157c9276001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5" name="Google Shape;575;g157c9276001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1574df342db_0_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1574df342db_0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51f8c3b4d8_1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151f8c3b4d8_1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151cd958303_0_10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151cd958303_0_10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1574df342db_0_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1574df342db_0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Relationship Id="rId4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Relationship Id="rId4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Relationship Id="rId4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6.png"/><Relationship Id="rId4" Type="http://schemas.openxmlformats.org/officeDocument/2006/relationships/image" Target="../media/image2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7.png"/><Relationship Id="rId4" Type="http://schemas.openxmlformats.org/officeDocument/2006/relationships/image" Target="../media/image22.png"/><Relationship Id="rId5" Type="http://schemas.openxmlformats.org/officeDocument/2006/relationships/image" Target="../media/image2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9.png"/><Relationship Id="rId4" Type="http://schemas.openxmlformats.org/officeDocument/2006/relationships/image" Target="../media/image2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5.png"/><Relationship Id="rId4" Type="http://schemas.openxmlformats.org/officeDocument/2006/relationships/image" Target="../media/image2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2.png"/><Relationship Id="rId4" Type="http://schemas.openxmlformats.org/officeDocument/2006/relationships/image" Target="../media/image2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3.png"/><Relationship Id="rId4" Type="http://schemas.openxmlformats.org/officeDocument/2006/relationships/image" Target="../media/image3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1.png"/><Relationship Id="rId4" Type="http://schemas.openxmlformats.org/officeDocument/2006/relationships/image" Target="../media/image3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4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9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7.png"/><Relationship Id="rId4" Type="http://schemas.openxmlformats.org/officeDocument/2006/relationships/image" Target="../media/image43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5.png"/><Relationship Id="rId4" Type="http://schemas.openxmlformats.org/officeDocument/2006/relationships/image" Target="../media/image46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0.png"/><Relationship Id="rId4" Type="http://schemas.openxmlformats.org/officeDocument/2006/relationships/image" Target="../media/image4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8.png"/><Relationship Id="rId4" Type="http://schemas.openxmlformats.org/officeDocument/2006/relationships/image" Target="../media/image6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9.png"/><Relationship Id="rId4" Type="http://schemas.openxmlformats.org/officeDocument/2006/relationships/image" Target="../media/image42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hyperlink" Target="https://www.cdc.gov/westnile/index.html" TargetMode="External"/><Relationship Id="rId4" Type="http://schemas.openxmlformats.org/officeDocument/2006/relationships/hyperlink" Target="https://www.ajtmh.org/view/journals/tpmd/90/3/article-p402.xml" TargetMode="External"/><Relationship Id="rId5" Type="http://schemas.openxmlformats.org/officeDocument/2006/relationships/hyperlink" Target="https://www.chicago.gov/content/dam/city/depts/cdph/Mosquito-Borne-Diseases/Zenivex.pdf" TargetMode="External"/><Relationship Id="rId6" Type="http://schemas.openxmlformats.org/officeDocument/2006/relationships/hyperlink" Target="https://blog.mosquito.buzz/how-weather-affects-mosquito-activity" TargetMode="External"/><Relationship Id="rId7" Type="http://schemas.openxmlformats.org/officeDocument/2006/relationships/hyperlink" Target="https://www.cdc.gov/mmwr/preview/mmwrhtml/ss5902a1.htm" TargetMode="External"/><Relationship Id="rId8" Type="http://schemas.openxmlformats.org/officeDocument/2006/relationships/hyperlink" Target="https://www.newgeography.com/content/007491-chicagos-density-2020" TargetMode="Externa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hyperlink" Target="https://www.ajtmh.org/view/journals/tpmd/90/3/article-p402.xml" TargetMode="External"/><Relationship Id="rId4" Type="http://schemas.openxmlformats.org/officeDocument/2006/relationships/hyperlink" Target="https://github.com/Zoeychengg/project_4/blob/master/codes/Cost%20Benefit%20Analysis%20Model.ipynb" TargetMode="Externa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5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55.png"/><Relationship Id="rId4" Type="http://schemas.openxmlformats.org/officeDocument/2006/relationships/image" Target="../media/image52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64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51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61.gif"/><Relationship Id="rId4" Type="http://schemas.openxmlformats.org/officeDocument/2006/relationships/image" Target="../media/image54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hyperlink" Target="https://www.statista.com/statistics/248112/per-capita-us-real-gross-domestic-product-gdp-by-metro-area/" TargetMode="External"/><Relationship Id="rId4" Type="http://schemas.openxmlformats.org/officeDocument/2006/relationships/image" Target="../media/image58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53.png"/><Relationship Id="rId4" Type="http://schemas.openxmlformats.org/officeDocument/2006/relationships/image" Target="../media/image59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57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56.png"/><Relationship Id="rId4" Type="http://schemas.openxmlformats.org/officeDocument/2006/relationships/image" Target="../media/image63.png"/><Relationship Id="rId5" Type="http://schemas.openxmlformats.org/officeDocument/2006/relationships/image" Target="../media/image60.png"/><Relationship Id="rId6" Type="http://schemas.openxmlformats.org/officeDocument/2006/relationships/image" Target="../media/image6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idx="1" type="subTitle"/>
          </p:nvPr>
        </p:nvSpPr>
        <p:spPr>
          <a:xfrm>
            <a:off x="6851325" y="3039125"/>
            <a:ext cx="2069100" cy="190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>
                <a:solidFill>
                  <a:srgbClr val="9E9E9E"/>
                </a:solidFill>
                <a:latin typeface="Calibri"/>
                <a:ea typeface="Calibri"/>
                <a:cs typeface="Calibri"/>
                <a:sym typeface="Calibri"/>
              </a:rPr>
              <a:t>24 Sep 2022</a:t>
            </a:r>
            <a:endParaRPr b="1" sz="2200">
              <a:solidFill>
                <a:srgbClr val="9E9E9E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>
                <a:solidFill>
                  <a:srgbClr val="9E9E9E"/>
                </a:solidFill>
                <a:latin typeface="Calibri"/>
                <a:ea typeface="Calibri"/>
                <a:cs typeface="Calibri"/>
                <a:sym typeface="Calibri"/>
              </a:rPr>
              <a:t>Wei Hao</a:t>
            </a:r>
            <a:endParaRPr b="1" sz="2200">
              <a:solidFill>
                <a:srgbClr val="9E9E9E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>
                <a:solidFill>
                  <a:srgbClr val="9E9E9E"/>
                </a:solidFill>
                <a:latin typeface="Calibri"/>
                <a:ea typeface="Calibri"/>
                <a:cs typeface="Calibri"/>
                <a:sym typeface="Calibri"/>
              </a:rPr>
              <a:t>Connie</a:t>
            </a:r>
            <a:endParaRPr b="1" sz="2200">
              <a:solidFill>
                <a:srgbClr val="9E9E9E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>
                <a:solidFill>
                  <a:srgbClr val="9E9E9E"/>
                </a:solidFill>
                <a:latin typeface="Calibri"/>
                <a:ea typeface="Calibri"/>
                <a:cs typeface="Calibri"/>
                <a:sym typeface="Calibri"/>
              </a:rPr>
              <a:t>Ethan</a:t>
            </a:r>
            <a:endParaRPr b="1" sz="2200">
              <a:solidFill>
                <a:srgbClr val="9E9E9E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>
                <a:solidFill>
                  <a:srgbClr val="9E9E9E"/>
                </a:solidFill>
                <a:latin typeface="Calibri"/>
                <a:ea typeface="Calibri"/>
                <a:cs typeface="Calibri"/>
                <a:sym typeface="Calibri"/>
              </a:rPr>
              <a:t>Yonghe</a:t>
            </a:r>
            <a:endParaRPr b="1" sz="2200">
              <a:solidFill>
                <a:srgbClr val="9E9E9E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>
                <a:solidFill>
                  <a:srgbClr val="9E9E9E"/>
                </a:solidFill>
                <a:latin typeface="Calibri"/>
                <a:ea typeface="Calibri"/>
                <a:cs typeface="Calibri"/>
                <a:sym typeface="Calibri"/>
              </a:rPr>
              <a:t>Anand</a:t>
            </a:r>
            <a:endParaRPr b="1">
              <a:solidFill>
                <a:srgbClr val="9E9E9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" name="Google Shape;55;p13"/>
          <p:cNvSpPr txBox="1"/>
          <p:nvPr/>
        </p:nvSpPr>
        <p:spPr>
          <a:xfrm>
            <a:off x="506375" y="825450"/>
            <a:ext cx="69195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5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Project 4</a:t>
            </a:r>
            <a:endParaRPr b="1" sz="450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5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West Nile Virus Prediction</a:t>
            </a:r>
            <a:endParaRPr b="1" sz="450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0275" y="2010475"/>
            <a:ext cx="4100260" cy="268605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Data Cleaning - Test</a:t>
            </a:r>
            <a:endParaRPr b="1"/>
          </a:p>
        </p:txBody>
      </p:sp>
      <p:sp>
        <p:nvSpPr>
          <p:cNvPr id="121" name="Google Shape;121;p22"/>
          <p:cNvSpPr txBox="1"/>
          <p:nvPr>
            <p:ph idx="1" type="body"/>
          </p:nvPr>
        </p:nvSpPr>
        <p:spPr>
          <a:xfrm>
            <a:off x="311700" y="1152475"/>
            <a:ext cx="2949300" cy="62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b="1" lang="en-GB" sz="1400"/>
              <a:t>Observations</a:t>
            </a:r>
            <a:endParaRPr b="1" sz="1400"/>
          </a:p>
          <a:p>
            <a:pPr indent="-317500" lvl="0" marL="4572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No null values in all columns</a:t>
            </a:r>
            <a:endParaRPr sz="1400"/>
          </a:p>
        </p:txBody>
      </p:sp>
      <p:sp>
        <p:nvSpPr>
          <p:cNvPr id="122" name="Google Shape;122;p22"/>
          <p:cNvSpPr txBox="1"/>
          <p:nvPr>
            <p:ph idx="1" type="body"/>
          </p:nvPr>
        </p:nvSpPr>
        <p:spPr>
          <a:xfrm>
            <a:off x="4480275" y="1152475"/>
            <a:ext cx="4271400" cy="62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b="1" lang="en-GB" sz="1440"/>
              <a:t>Data Cleaning</a:t>
            </a:r>
            <a:endParaRPr b="1" sz="1440"/>
          </a:p>
          <a:p>
            <a:pPr indent="-320040" lvl="0" marL="4572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1440"/>
              <a:buChar char="●"/>
            </a:pPr>
            <a:r>
              <a:rPr lang="en-GB" sz="1440"/>
              <a:t>Change “Date” data-type to datetime</a:t>
            </a:r>
            <a:endParaRPr sz="1440"/>
          </a:p>
        </p:txBody>
      </p:sp>
      <p:sp>
        <p:nvSpPr>
          <p:cNvPr id="123" name="Google Shape;123;p22"/>
          <p:cNvSpPr/>
          <p:nvPr/>
        </p:nvSpPr>
        <p:spPr>
          <a:xfrm>
            <a:off x="4515750" y="2881175"/>
            <a:ext cx="4029300" cy="190500"/>
          </a:xfrm>
          <a:prstGeom prst="rect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4" name="Google Shape;124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2010475"/>
            <a:ext cx="3705225" cy="268605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2"/>
          <p:cNvSpPr/>
          <p:nvPr/>
        </p:nvSpPr>
        <p:spPr>
          <a:xfrm>
            <a:off x="3579338" y="1293475"/>
            <a:ext cx="582600" cy="347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Data Cleaning - Spray data</a:t>
            </a:r>
            <a:endParaRPr b="1"/>
          </a:p>
        </p:txBody>
      </p:sp>
      <p:sp>
        <p:nvSpPr>
          <p:cNvPr id="131" name="Google Shape;131;p23"/>
          <p:cNvSpPr txBox="1"/>
          <p:nvPr>
            <p:ph idx="1" type="body"/>
          </p:nvPr>
        </p:nvSpPr>
        <p:spPr>
          <a:xfrm>
            <a:off x="311700" y="1152475"/>
            <a:ext cx="4069800" cy="168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400"/>
              <a:t>Observations</a:t>
            </a:r>
            <a:endParaRPr b="1" sz="1400"/>
          </a:p>
          <a:p>
            <a:pPr indent="-3175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584 </a:t>
            </a:r>
            <a:r>
              <a:rPr lang="en-GB" sz="1400"/>
              <a:t>null values in “Time” column</a:t>
            </a:r>
            <a:endParaRPr sz="1400"/>
          </a:p>
          <a:p>
            <a:pPr indent="-3175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541 duplicated rows</a:t>
            </a:r>
            <a:endParaRPr sz="1400"/>
          </a:p>
          <a:p>
            <a:pPr indent="-317500" lvl="0" marL="457200" rtl="0" algn="l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SzPts val="1400"/>
              <a:buChar char="●"/>
            </a:pPr>
            <a:r>
              <a:rPr lang="en-GB" sz="1400"/>
              <a:t>All null and </a:t>
            </a:r>
            <a:r>
              <a:rPr lang="en-GB" sz="1400"/>
              <a:t>duplicate values happen on one single date </a:t>
            </a:r>
            <a:r>
              <a:rPr lang="en-GB" sz="1400" u="sng"/>
              <a:t>2011-09-07</a:t>
            </a:r>
            <a:endParaRPr sz="1400" u="sng"/>
          </a:p>
        </p:txBody>
      </p:sp>
      <p:grpSp>
        <p:nvGrpSpPr>
          <p:cNvPr id="132" name="Google Shape;132;p23"/>
          <p:cNvGrpSpPr/>
          <p:nvPr/>
        </p:nvGrpSpPr>
        <p:grpSpPr>
          <a:xfrm>
            <a:off x="1008700" y="2839375"/>
            <a:ext cx="2809875" cy="1714500"/>
            <a:chOff x="311700" y="1781875"/>
            <a:chExt cx="2809875" cy="1714500"/>
          </a:xfrm>
        </p:grpSpPr>
        <p:pic>
          <p:nvPicPr>
            <p:cNvPr id="133" name="Google Shape;133;p2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11700" y="1781875"/>
              <a:ext cx="2809875" cy="1714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4" name="Google Shape;134;p23"/>
            <p:cNvSpPr/>
            <p:nvPr/>
          </p:nvSpPr>
          <p:spPr>
            <a:xfrm>
              <a:off x="369575" y="2675000"/>
              <a:ext cx="2689500" cy="190500"/>
            </a:xfrm>
            <a:prstGeom prst="rect">
              <a:avLst/>
            </a:prstGeom>
            <a:noFill/>
            <a:ln cap="flat" cmpd="sng" w="9525">
              <a:solidFill>
                <a:srgbClr val="00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5" name="Google Shape;135;p23"/>
          <p:cNvSpPr/>
          <p:nvPr/>
        </p:nvSpPr>
        <p:spPr>
          <a:xfrm>
            <a:off x="4323450" y="1255050"/>
            <a:ext cx="481800" cy="13692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00FF00"/>
              </a:highlight>
            </a:endParaRPr>
          </a:p>
        </p:txBody>
      </p:sp>
      <p:sp>
        <p:nvSpPr>
          <p:cNvPr id="136" name="Google Shape;136;p23"/>
          <p:cNvSpPr txBox="1"/>
          <p:nvPr>
            <p:ph idx="1" type="body"/>
          </p:nvPr>
        </p:nvSpPr>
        <p:spPr>
          <a:xfrm>
            <a:off x="4904325" y="1152475"/>
            <a:ext cx="4069800" cy="147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400"/>
              <a:t>Data Cleaning</a:t>
            </a:r>
            <a:endParaRPr b="1" sz="1400"/>
          </a:p>
          <a:p>
            <a:pPr indent="-3175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Drop nulls</a:t>
            </a:r>
            <a:endParaRPr sz="1400"/>
          </a:p>
          <a:p>
            <a:pPr indent="-3175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Drop duplicates</a:t>
            </a:r>
            <a:endParaRPr sz="1400"/>
          </a:p>
          <a:p>
            <a:pPr indent="-3175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Change “Date” data-type to datetime</a:t>
            </a:r>
            <a:endParaRPr sz="1400"/>
          </a:p>
        </p:txBody>
      </p:sp>
      <p:pic>
        <p:nvPicPr>
          <p:cNvPr id="137" name="Google Shape;137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81175" y="2839375"/>
            <a:ext cx="3352800" cy="1714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3"/>
          <p:cNvSpPr/>
          <p:nvPr/>
        </p:nvSpPr>
        <p:spPr>
          <a:xfrm>
            <a:off x="4208575" y="3597100"/>
            <a:ext cx="582600" cy="347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Data Cleaning - Weather data</a:t>
            </a:r>
            <a:endParaRPr b="1"/>
          </a:p>
        </p:txBody>
      </p:sp>
      <p:sp>
        <p:nvSpPr>
          <p:cNvPr id="144" name="Google Shape;144;p24"/>
          <p:cNvSpPr txBox="1"/>
          <p:nvPr>
            <p:ph idx="1" type="body"/>
          </p:nvPr>
        </p:nvSpPr>
        <p:spPr>
          <a:xfrm>
            <a:off x="311700" y="1152475"/>
            <a:ext cx="4069800" cy="168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400"/>
              <a:t>Observations</a:t>
            </a:r>
            <a:endParaRPr b="1" sz="1400"/>
          </a:p>
          <a:p>
            <a:pPr indent="-3175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No null values in all columns</a:t>
            </a:r>
            <a:endParaRPr sz="1400"/>
          </a:p>
          <a:p>
            <a:pPr indent="-3175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Some non-numeric values in some columns (e.g. “M” in Tavg, “T” in PrecipTotal)</a:t>
            </a:r>
            <a:endParaRPr sz="1400"/>
          </a:p>
          <a:p>
            <a:pPr indent="-317500" lvl="0" marL="457200" rtl="0" algn="l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SzPts val="1400"/>
              <a:buChar char="●"/>
            </a:pPr>
            <a:r>
              <a:rPr lang="en-GB" sz="1400"/>
              <a:t>“-” in Sunset and Sunrise only for Station 2</a:t>
            </a:r>
            <a:endParaRPr sz="1400"/>
          </a:p>
        </p:txBody>
      </p:sp>
      <p:sp>
        <p:nvSpPr>
          <p:cNvPr id="145" name="Google Shape;145;p24"/>
          <p:cNvSpPr/>
          <p:nvPr/>
        </p:nvSpPr>
        <p:spPr>
          <a:xfrm>
            <a:off x="4323450" y="1255050"/>
            <a:ext cx="481800" cy="13692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00FF00"/>
              </a:highlight>
            </a:endParaRPr>
          </a:p>
        </p:txBody>
      </p:sp>
      <p:sp>
        <p:nvSpPr>
          <p:cNvPr id="146" name="Google Shape;146;p24"/>
          <p:cNvSpPr txBox="1"/>
          <p:nvPr>
            <p:ph idx="1" type="body"/>
          </p:nvPr>
        </p:nvSpPr>
        <p:spPr>
          <a:xfrm>
            <a:off x="4904325" y="1152475"/>
            <a:ext cx="4069800" cy="155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GB" sz="1400"/>
              <a:t>Data Cleaning</a:t>
            </a:r>
            <a:endParaRPr b="1" sz="1400"/>
          </a:p>
          <a:p>
            <a:pPr indent="-310832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●"/>
            </a:pPr>
            <a:r>
              <a:rPr lang="en-GB" sz="1400"/>
              <a:t>Change “Date” data-type to datetime</a:t>
            </a:r>
            <a:endParaRPr sz="1400"/>
          </a:p>
          <a:p>
            <a:pPr indent="-310832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●"/>
            </a:pPr>
            <a:r>
              <a:rPr lang="en-GB" sz="1400"/>
              <a:t>When reasonably possible, change non-numeric to numeric data</a:t>
            </a:r>
            <a:endParaRPr sz="1400"/>
          </a:p>
          <a:p>
            <a:pPr indent="-310832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●"/>
            </a:pPr>
            <a:r>
              <a:rPr lang="en-GB" sz="1400"/>
              <a:t>Update Sunset and Sunrise times for Station 2 data</a:t>
            </a:r>
            <a:endParaRPr sz="1400"/>
          </a:p>
        </p:txBody>
      </p:sp>
      <p:pic>
        <p:nvPicPr>
          <p:cNvPr id="147" name="Google Shape;14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725" y="2830475"/>
            <a:ext cx="4215725" cy="2070361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4"/>
          <p:cNvSpPr/>
          <p:nvPr/>
        </p:nvSpPr>
        <p:spPr>
          <a:xfrm>
            <a:off x="1109400" y="2830475"/>
            <a:ext cx="203100" cy="2070300"/>
          </a:xfrm>
          <a:prstGeom prst="rect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24"/>
          <p:cNvSpPr/>
          <p:nvPr/>
        </p:nvSpPr>
        <p:spPr>
          <a:xfrm>
            <a:off x="2422025" y="2830475"/>
            <a:ext cx="524400" cy="2070300"/>
          </a:xfrm>
          <a:prstGeom prst="rect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0" name="Google Shape;150;p24"/>
          <p:cNvPicPr preferRelativeResize="0"/>
          <p:nvPr/>
        </p:nvPicPr>
        <p:blipFill rotWithShape="1">
          <a:blip r:embed="rId4">
            <a:alphaModFix/>
          </a:blip>
          <a:srcRect b="0" l="0" r="32632" t="0"/>
          <a:stretch/>
        </p:blipFill>
        <p:spPr>
          <a:xfrm>
            <a:off x="4572009" y="2972801"/>
            <a:ext cx="4556067" cy="168690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4"/>
          <p:cNvSpPr/>
          <p:nvPr/>
        </p:nvSpPr>
        <p:spPr>
          <a:xfrm>
            <a:off x="7874800" y="2972800"/>
            <a:ext cx="742500" cy="1686900"/>
          </a:xfrm>
          <a:prstGeom prst="rect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24"/>
          <p:cNvSpPr/>
          <p:nvPr/>
        </p:nvSpPr>
        <p:spPr>
          <a:xfrm>
            <a:off x="5812925" y="2972800"/>
            <a:ext cx="339000" cy="1686900"/>
          </a:xfrm>
          <a:prstGeom prst="rect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24"/>
          <p:cNvSpPr/>
          <p:nvPr/>
        </p:nvSpPr>
        <p:spPr>
          <a:xfrm>
            <a:off x="4208575" y="3597100"/>
            <a:ext cx="582600" cy="347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5"/>
          <p:cNvSpPr/>
          <p:nvPr/>
        </p:nvSpPr>
        <p:spPr>
          <a:xfrm>
            <a:off x="4572000" y="5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EDA - Trap Locations</a:t>
            </a:r>
            <a:endParaRPr b="1"/>
          </a:p>
        </p:txBody>
      </p:sp>
      <p:pic>
        <p:nvPicPr>
          <p:cNvPr id="160" name="Google Shape;16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5975" y="1083575"/>
            <a:ext cx="4259328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5"/>
          <p:cNvSpPr txBox="1"/>
          <p:nvPr>
            <p:ph idx="1" type="body"/>
          </p:nvPr>
        </p:nvSpPr>
        <p:spPr>
          <a:xfrm>
            <a:off x="311700" y="1152475"/>
            <a:ext cx="4259400" cy="352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136 trap locations are scattered across Chicago, represented by black dots</a:t>
            </a:r>
            <a:endParaRPr sz="1600"/>
          </a:p>
          <a:p>
            <a:pPr indent="-3302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Size of black dots represents the number of mosquitoes caught</a:t>
            </a:r>
            <a:endParaRPr sz="1600"/>
          </a:p>
          <a:p>
            <a:pPr indent="-3302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Weather stations are represented by yellow dots</a:t>
            </a:r>
            <a:endParaRPr sz="1600"/>
          </a:p>
          <a:p>
            <a:pPr indent="-3302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Station 1: Chicago O’Hare International Airport</a:t>
            </a:r>
            <a:endParaRPr sz="1600"/>
          </a:p>
          <a:p>
            <a:pPr indent="-3302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600"/>
              <a:buChar char="●"/>
            </a:pPr>
            <a:r>
              <a:rPr lang="en-GB" sz="1600"/>
              <a:t>Station 2: Chicago Midway International Airport</a:t>
            </a:r>
            <a:endParaRPr sz="1600"/>
          </a:p>
        </p:txBody>
      </p:sp>
      <p:sp>
        <p:nvSpPr>
          <p:cNvPr id="162" name="Google Shape;162;p25"/>
          <p:cNvSpPr/>
          <p:nvPr/>
        </p:nvSpPr>
        <p:spPr>
          <a:xfrm rot="6531581">
            <a:off x="5000568" y="1266174"/>
            <a:ext cx="243154" cy="150276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25"/>
          <p:cNvSpPr/>
          <p:nvPr/>
        </p:nvSpPr>
        <p:spPr>
          <a:xfrm rot="-4014764">
            <a:off x="6433485" y="3450116"/>
            <a:ext cx="243285" cy="150281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25"/>
          <p:cNvSpPr/>
          <p:nvPr/>
        </p:nvSpPr>
        <p:spPr>
          <a:xfrm>
            <a:off x="6330425" y="3631425"/>
            <a:ext cx="233700" cy="233700"/>
          </a:xfrm>
          <a:prstGeom prst="ellipse">
            <a:avLst/>
          </a:prstGeom>
          <a:solidFill>
            <a:schemeClr val="accent6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/>
              <a:t>2</a:t>
            </a:r>
            <a:endParaRPr b="1" sz="1200"/>
          </a:p>
        </p:txBody>
      </p:sp>
      <p:sp>
        <p:nvSpPr>
          <p:cNvPr id="165" name="Google Shape;165;p25"/>
          <p:cNvSpPr/>
          <p:nvPr/>
        </p:nvSpPr>
        <p:spPr>
          <a:xfrm>
            <a:off x="5150075" y="1017725"/>
            <a:ext cx="233700" cy="233700"/>
          </a:xfrm>
          <a:prstGeom prst="ellipse">
            <a:avLst/>
          </a:prstGeom>
          <a:solidFill>
            <a:schemeClr val="accent6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/>
              <a:t>1</a:t>
            </a:r>
            <a:endParaRPr b="1" sz="12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EDA - Mosquito Species</a:t>
            </a:r>
            <a:endParaRPr b="1"/>
          </a:p>
        </p:txBody>
      </p:sp>
      <p:sp>
        <p:nvSpPr>
          <p:cNvPr id="171" name="Google Shape;171;p26"/>
          <p:cNvSpPr txBox="1"/>
          <p:nvPr>
            <p:ph idx="1" type="body"/>
          </p:nvPr>
        </p:nvSpPr>
        <p:spPr>
          <a:xfrm>
            <a:off x="311700" y="1152475"/>
            <a:ext cx="4259400" cy="352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There are 7 unique species in the </a:t>
            </a:r>
            <a:r>
              <a:rPr b="1" lang="en-GB" sz="1600"/>
              <a:t>Train dataset</a:t>
            </a:r>
            <a:endParaRPr b="1" sz="1600"/>
          </a:p>
          <a:p>
            <a:pPr indent="-3302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Only 3 species are found to spread the West Nile Virus</a:t>
            </a:r>
            <a:endParaRPr sz="1600"/>
          </a:p>
          <a:p>
            <a:pPr indent="-330200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○"/>
            </a:pPr>
            <a:r>
              <a:rPr lang="en-GB" sz="1600"/>
              <a:t>Culex Pipiens/Restuans</a:t>
            </a:r>
            <a:endParaRPr sz="1600"/>
          </a:p>
          <a:p>
            <a:pPr indent="-3302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GB" sz="1600"/>
              <a:t>Culex Restuans</a:t>
            </a:r>
            <a:endParaRPr sz="1600"/>
          </a:p>
          <a:p>
            <a:pPr indent="-3302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GB" sz="1600"/>
              <a:t>Culex Pipiens</a:t>
            </a:r>
            <a:endParaRPr sz="1600"/>
          </a:p>
          <a:p>
            <a:pPr indent="-3302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600"/>
              <a:buChar char="●"/>
            </a:pPr>
            <a:r>
              <a:rPr lang="en-GB" sz="1600"/>
              <a:t>The species that do not spread the virus have low counts in the Train set, </a:t>
            </a:r>
            <a:r>
              <a:rPr lang="en-GB" sz="1600" u="sng"/>
              <a:t>but high counts in the Test set</a:t>
            </a:r>
            <a:endParaRPr sz="1600" u="sng"/>
          </a:p>
        </p:txBody>
      </p:sp>
      <p:pic>
        <p:nvPicPr>
          <p:cNvPr id="172" name="Google Shape;17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4725" y="83100"/>
            <a:ext cx="3891075" cy="23980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14725" y="2637840"/>
            <a:ext cx="3891073" cy="2398035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6"/>
          <p:cNvSpPr/>
          <p:nvPr/>
        </p:nvSpPr>
        <p:spPr>
          <a:xfrm>
            <a:off x="5372400" y="254525"/>
            <a:ext cx="1495200" cy="2226600"/>
          </a:xfrm>
          <a:prstGeom prst="rect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26"/>
          <p:cNvSpPr/>
          <p:nvPr/>
        </p:nvSpPr>
        <p:spPr>
          <a:xfrm>
            <a:off x="5410325" y="2809275"/>
            <a:ext cx="1495200" cy="2226600"/>
          </a:xfrm>
          <a:prstGeom prst="rect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EDA - Seasonality Effects</a:t>
            </a:r>
            <a:endParaRPr b="1"/>
          </a:p>
        </p:txBody>
      </p:sp>
      <p:sp>
        <p:nvSpPr>
          <p:cNvPr id="181" name="Google Shape;181;p27"/>
          <p:cNvSpPr txBox="1"/>
          <p:nvPr>
            <p:ph idx="1" type="body"/>
          </p:nvPr>
        </p:nvSpPr>
        <p:spPr>
          <a:xfrm>
            <a:off x="311700" y="1152475"/>
            <a:ext cx="4209300" cy="352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WNV cases tend to see a sharp peak in August before dropping</a:t>
            </a:r>
            <a:endParaRPr sz="1600"/>
          </a:p>
          <a:p>
            <a:pPr indent="-3302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The number of mosquitoes caught show a similar trend where there is a sharp peak before dropping</a:t>
            </a:r>
            <a:endParaRPr sz="1600"/>
          </a:p>
          <a:p>
            <a:pPr indent="-3302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There is likely a time lag </a:t>
            </a:r>
            <a:r>
              <a:rPr lang="en-GB" sz="1600"/>
              <a:t>between mosquitoes caught and WNV cases</a:t>
            </a:r>
            <a:endParaRPr sz="1600"/>
          </a:p>
          <a:p>
            <a:pPr indent="-3302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600"/>
              <a:buChar char="●"/>
            </a:pPr>
            <a:r>
              <a:rPr lang="en-GB" sz="1600"/>
              <a:t>WNV cases coincides with the summer months of early June to end August</a:t>
            </a:r>
            <a:endParaRPr sz="1600"/>
          </a:p>
        </p:txBody>
      </p:sp>
      <p:sp>
        <p:nvSpPr>
          <p:cNvPr id="182" name="Google Shape;182;p27"/>
          <p:cNvSpPr/>
          <p:nvPr/>
        </p:nvSpPr>
        <p:spPr>
          <a:xfrm>
            <a:off x="4572000" y="5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3" name="Google Shape;18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09841" y="734400"/>
            <a:ext cx="4431222" cy="35205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4" name="Google Shape;184;p27"/>
          <p:cNvCxnSpPr/>
          <p:nvPr/>
        </p:nvCxnSpPr>
        <p:spPr>
          <a:xfrm flipH="1" rot="10800000">
            <a:off x="5265975" y="1595175"/>
            <a:ext cx="114600" cy="550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5" name="Google Shape;185;p27"/>
          <p:cNvCxnSpPr/>
          <p:nvPr/>
        </p:nvCxnSpPr>
        <p:spPr>
          <a:xfrm flipH="1" rot="10800000">
            <a:off x="6248200" y="2074400"/>
            <a:ext cx="176700" cy="2397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6" name="Google Shape;186;p27"/>
          <p:cNvCxnSpPr/>
          <p:nvPr/>
        </p:nvCxnSpPr>
        <p:spPr>
          <a:xfrm flipH="1" rot="10800000">
            <a:off x="7259050" y="1874075"/>
            <a:ext cx="174600" cy="3492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7" name="Google Shape;187;p27"/>
          <p:cNvCxnSpPr/>
          <p:nvPr/>
        </p:nvCxnSpPr>
        <p:spPr>
          <a:xfrm flipH="1" rot="10800000">
            <a:off x="8298500" y="936975"/>
            <a:ext cx="172500" cy="11082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8"/>
          <p:cNvSpPr/>
          <p:nvPr/>
        </p:nvSpPr>
        <p:spPr>
          <a:xfrm>
            <a:off x="4572000" y="5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EDA - Spray Data</a:t>
            </a:r>
            <a:endParaRPr b="1"/>
          </a:p>
        </p:txBody>
      </p:sp>
      <p:sp>
        <p:nvSpPr>
          <p:cNvPr id="194" name="Google Shape;194;p28"/>
          <p:cNvSpPr txBox="1"/>
          <p:nvPr>
            <p:ph idx="1" type="body"/>
          </p:nvPr>
        </p:nvSpPr>
        <p:spPr>
          <a:xfrm>
            <a:off x="311700" y="1152475"/>
            <a:ext cx="4209300" cy="352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Pink dots represent locations where WNV cases are </a:t>
            </a:r>
            <a:r>
              <a:rPr lang="en-GB" sz="1600"/>
              <a:t>present (“hotspots”)</a:t>
            </a:r>
            <a:endParaRPr sz="1600"/>
          </a:p>
          <a:p>
            <a:pPr indent="-3302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Black and pink dots tend to coincide</a:t>
            </a:r>
            <a:endParaRPr sz="1600"/>
          </a:p>
          <a:p>
            <a:pPr indent="-3302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Orange areas show where spraying takes place -  Not all hotspots or locations with mosquitoes are being sprayed</a:t>
            </a:r>
            <a:endParaRPr sz="1600"/>
          </a:p>
          <a:p>
            <a:pPr indent="-3302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600"/>
              <a:buChar char="●"/>
            </a:pPr>
            <a:r>
              <a:rPr lang="en-GB" sz="1600"/>
              <a:t>It is difficult to visualise the relationship now -  we will focus on the spray effects at particular times later</a:t>
            </a:r>
            <a:endParaRPr sz="1600"/>
          </a:p>
        </p:txBody>
      </p:sp>
      <p:pic>
        <p:nvPicPr>
          <p:cNvPr id="195" name="Google Shape;19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9600" y="738525"/>
            <a:ext cx="4259328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9"/>
          <p:cNvSpPr/>
          <p:nvPr/>
        </p:nvSpPr>
        <p:spPr>
          <a:xfrm>
            <a:off x="4572000" y="5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EDA - Weather Data</a:t>
            </a:r>
            <a:endParaRPr b="1"/>
          </a:p>
        </p:txBody>
      </p:sp>
      <p:sp>
        <p:nvSpPr>
          <p:cNvPr id="202" name="Google Shape;202;p29"/>
          <p:cNvSpPr txBox="1"/>
          <p:nvPr>
            <p:ph idx="1" type="body"/>
          </p:nvPr>
        </p:nvSpPr>
        <p:spPr>
          <a:xfrm>
            <a:off x="311700" y="1152475"/>
            <a:ext cx="4209300" cy="352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Correlation table with numeric data</a:t>
            </a:r>
            <a:endParaRPr sz="1600"/>
          </a:p>
          <a:p>
            <a:pPr indent="-3302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Max, Min, Average Temperature</a:t>
            </a:r>
            <a:endParaRPr sz="1600"/>
          </a:p>
          <a:p>
            <a:pPr indent="-3302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Dewpoint</a:t>
            </a:r>
            <a:endParaRPr sz="1600"/>
          </a:p>
          <a:p>
            <a:pPr indent="-3302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Sunset and sunrise</a:t>
            </a:r>
            <a:endParaRPr sz="1600"/>
          </a:p>
          <a:p>
            <a:pPr indent="-3302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Precipitation</a:t>
            </a:r>
            <a:endParaRPr sz="1600"/>
          </a:p>
          <a:p>
            <a:pPr indent="-3302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Wind Speed (mph)</a:t>
            </a:r>
            <a:endParaRPr sz="1600"/>
          </a:p>
          <a:p>
            <a:pPr indent="-3302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Wind Direction</a:t>
            </a:r>
            <a:endParaRPr sz="1600"/>
          </a:p>
          <a:p>
            <a:pPr indent="-3302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Day length</a:t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600"/>
              <a:t>Features with higher correlation:</a:t>
            </a:r>
            <a:endParaRPr sz="1600"/>
          </a:p>
          <a:p>
            <a:pPr indent="-3302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Temperature and Dewpoint</a:t>
            </a:r>
            <a:endParaRPr sz="1600"/>
          </a:p>
        </p:txBody>
      </p:sp>
      <p:pic>
        <p:nvPicPr>
          <p:cNvPr id="203" name="Google Shape;20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1500" y="440353"/>
            <a:ext cx="4073001" cy="4262796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04" name="Google Shape;204;p29"/>
          <p:cNvSpPr/>
          <p:nvPr/>
        </p:nvSpPr>
        <p:spPr>
          <a:xfrm>
            <a:off x="4821500" y="440350"/>
            <a:ext cx="675000" cy="42627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0"/>
          <p:cNvSpPr/>
          <p:nvPr/>
        </p:nvSpPr>
        <p:spPr>
          <a:xfrm>
            <a:off x="5188325" y="50"/>
            <a:ext cx="39558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EDA - Selected Weather Data</a:t>
            </a:r>
            <a:endParaRPr b="1"/>
          </a:p>
        </p:txBody>
      </p:sp>
      <p:sp>
        <p:nvSpPr>
          <p:cNvPr id="211" name="Google Shape;211;p30"/>
          <p:cNvSpPr txBox="1"/>
          <p:nvPr>
            <p:ph idx="1" type="body"/>
          </p:nvPr>
        </p:nvSpPr>
        <p:spPr>
          <a:xfrm>
            <a:off x="311700" y="1152475"/>
            <a:ext cx="4708500" cy="352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GB" sz="1600"/>
              <a:t>Interesting observations:</a:t>
            </a:r>
            <a:endParaRPr b="1" sz="1600"/>
          </a:p>
          <a:p>
            <a:pPr indent="-3302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Mean precipitation: Oct 2009 looks like an outlier as there is only one data </a:t>
            </a:r>
            <a:r>
              <a:rPr lang="en-GB" sz="1600"/>
              <a:t>point in that month</a:t>
            </a:r>
            <a:endParaRPr sz="1600"/>
          </a:p>
          <a:p>
            <a:pPr indent="-3302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Dewpoint: Follows a similar seasonal trend to temperature as they are highly correlated</a:t>
            </a:r>
            <a:endParaRPr sz="1600"/>
          </a:p>
          <a:p>
            <a:pPr indent="-3302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600"/>
              <a:buChar char="●"/>
            </a:pPr>
            <a:r>
              <a:rPr lang="en-GB" sz="1600"/>
              <a:t>Day length: Calculated as part of Feature Engineering. Days get shorter after the summer months.</a:t>
            </a:r>
            <a:endParaRPr sz="1600"/>
          </a:p>
        </p:txBody>
      </p:sp>
      <p:pic>
        <p:nvPicPr>
          <p:cNvPr id="212" name="Google Shape;21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21424" y="1763382"/>
            <a:ext cx="3682749" cy="16280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21425" y="3463625"/>
            <a:ext cx="3682727" cy="1628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21425" y="76250"/>
            <a:ext cx="3695195" cy="16280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5" name="Google Shape;215;p30"/>
          <p:cNvCxnSpPr/>
          <p:nvPr/>
        </p:nvCxnSpPr>
        <p:spPr>
          <a:xfrm>
            <a:off x="6016775" y="3681175"/>
            <a:ext cx="359400" cy="2634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6" name="Google Shape;216;p30"/>
          <p:cNvCxnSpPr/>
          <p:nvPr/>
        </p:nvCxnSpPr>
        <p:spPr>
          <a:xfrm>
            <a:off x="6983088" y="3681175"/>
            <a:ext cx="359400" cy="2634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7" name="Google Shape;217;p30"/>
          <p:cNvCxnSpPr/>
          <p:nvPr/>
        </p:nvCxnSpPr>
        <p:spPr>
          <a:xfrm>
            <a:off x="7811950" y="3681175"/>
            <a:ext cx="359400" cy="2634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8" name="Google Shape;218;p30"/>
          <p:cNvCxnSpPr/>
          <p:nvPr/>
        </p:nvCxnSpPr>
        <p:spPr>
          <a:xfrm>
            <a:off x="8580700" y="3681175"/>
            <a:ext cx="359400" cy="2634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9" name="Google Shape;219;p30"/>
          <p:cNvSpPr/>
          <p:nvPr/>
        </p:nvSpPr>
        <p:spPr>
          <a:xfrm>
            <a:off x="6983100" y="201725"/>
            <a:ext cx="233400" cy="13782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Feature Engineering</a:t>
            </a:r>
            <a:endParaRPr b="1"/>
          </a:p>
        </p:txBody>
      </p:sp>
      <p:sp>
        <p:nvSpPr>
          <p:cNvPr id="225" name="Google Shape;225;p31"/>
          <p:cNvSpPr txBox="1"/>
          <p:nvPr/>
        </p:nvSpPr>
        <p:spPr>
          <a:xfrm>
            <a:off x="469300" y="4385575"/>
            <a:ext cx="8225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</a:rPr>
              <a:t>All other species which do not carry the West Nile Virus will be regrouped to 'OTHERS'</a:t>
            </a:r>
            <a:endParaRPr sz="13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6" name="Google Shape;22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5075" y="1152950"/>
            <a:ext cx="3909224" cy="309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9300" y="1152950"/>
            <a:ext cx="3752838" cy="3097400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31"/>
          <p:cNvSpPr/>
          <p:nvPr/>
        </p:nvSpPr>
        <p:spPr>
          <a:xfrm>
            <a:off x="2042125" y="1660425"/>
            <a:ext cx="2023200" cy="21852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31"/>
          <p:cNvSpPr/>
          <p:nvPr/>
        </p:nvSpPr>
        <p:spPr>
          <a:xfrm>
            <a:off x="7786825" y="1373850"/>
            <a:ext cx="839700" cy="27867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31"/>
          <p:cNvSpPr/>
          <p:nvPr/>
        </p:nvSpPr>
        <p:spPr>
          <a:xfrm>
            <a:off x="3778900" y="445025"/>
            <a:ext cx="4408800" cy="1139100"/>
          </a:xfrm>
          <a:prstGeom prst="curvedDownArrow">
            <a:avLst>
              <a:gd fmla="val 25000" name="adj1"/>
              <a:gd fmla="val 50000" name="adj2"/>
              <a:gd fmla="val 25000" name="adj3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129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Agenda</a:t>
            </a:r>
            <a:endParaRPr b="1"/>
          </a:p>
        </p:txBody>
      </p:sp>
      <p:graphicFrame>
        <p:nvGraphicFramePr>
          <p:cNvPr id="61" name="Google Shape;61;p14"/>
          <p:cNvGraphicFramePr/>
          <p:nvPr/>
        </p:nvGraphicFramePr>
        <p:xfrm>
          <a:off x="470400" y="762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{BCAAEE5F-B251-4E23-9A54-BA2DFA568AA1}</a:tableStyleId>
              </a:tblPr>
              <a:tblGrid>
                <a:gridCol w="4288150"/>
                <a:gridCol w="20766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b="1" lang="en-GB">
                          <a:solidFill>
                            <a:schemeClr val="lt1"/>
                          </a:solidFill>
                        </a:rPr>
                        <a:t>Contents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b="1" lang="en-GB">
                          <a:solidFill>
                            <a:schemeClr val="lt1"/>
                          </a:solidFill>
                        </a:rPr>
                        <a:t>Presenter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GB">
                          <a:solidFill>
                            <a:schemeClr val="lt2"/>
                          </a:solidFill>
                        </a:rPr>
                        <a:t>Problem Statement &amp; Background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2"/>
                          </a:solidFill>
                        </a:rPr>
                        <a:t>Anand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GB">
                          <a:solidFill>
                            <a:schemeClr val="lt2"/>
                          </a:solidFill>
                        </a:rPr>
                        <a:t>Data Cleaning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GB">
                          <a:solidFill>
                            <a:schemeClr val="lt2"/>
                          </a:solidFill>
                        </a:rPr>
                        <a:t>Ethan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GB">
                          <a:solidFill>
                            <a:schemeClr val="lt2"/>
                          </a:solidFill>
                        </a:rPr>
                        <a:t>EDA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GB">
                          <a:solidFill>
                            <a:schemeClr val="lt2"/>
                          </a:solidFill>
                        </a:rPr>
                        <a:t>Ethan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GB">
                          <a:solidFill>
                            <a:schemeClr val="lt2"/>
                          </a:solidFill>
                        </a:rPr>
                        <a:t>Feature Engineering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GB">
                          <a:solidFill>
                            <a:schemeClr val="lt2"/>
                          </a:solidFill>
                        </a:rPr>
                        <a:t>Weihao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GB">
                          <a:solidFill>
                            <a:schemeClr val="lt2"/>
                          </a:solidFill>
                        </a:rPr>
                        <a:t>Modelling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GB">
                          <a:solidFill>
                            <a:schemeClr val="lt2"/>
                          </a:solidFill>
                        </a:rPr>
                        <a:t>Weihao/ Yonghe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GB">
                          <a:solidFill>
                            <a:schemeClr val="lt2"/>
                          </a:solidFill>
                        </a:rPr>
                        <a:t>Model Evaluation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GB">
                          <a:solidFill>
                            <a:schemeClr val="lt2"/>
                          </a:solidFill>
                        </a:rPr>
                        <a:t>Yonghe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GB">
                          <a:solidFill>
                            <a:schemeClr val="lt2"/>
                          </a:solidFill>
                        </a:rPr>
                        <a:t>Cost Benefit Analysis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GB">
                          <a:solidFill>
                            <a:schemeClr val="lt2"/>
                          </a:solidFill>
                        </a:rPr>
                        <a:t>Anand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GB">
                          <a:solidFill>
                            <a:schemeClr val="lt2"/>
                          </a:solidFill>
                        </a:rPr>
                        <a:t>Spray Analysis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GB">
                          <a:solidFill>
                            <a:schemeClr val="lt2"/>
                          </a:solidFill>
                        </a:rPr>
                        <a:t>Connie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GB">
                          <a:solidFill>
                            <a:schemeClr val="lt2"/>
                          </a:solidFill>
                        </a:rPr>
                        <a:t>Conclusion, Considerations &amp; Recommendations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GB">
                          <a:solidFill>
                            <a:schemeClr val="lt2"/>
                          </a:solidFill>
                        </a:rPr>
                        <a:t>Connie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Feature Engineering</a:t>
            </a:r>
            <a:endParaRPr b="1"/>
          </a:p>
        </p:txBody>
      </p:sp>
      <p:pic>
        <p:nvPicPr>
          <p:cNvPr id="236" name="Google Shape;23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2300" y="755638"/>
            <a:ext cx="4679904" cy="3820974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32"/>
          <p:cNvSpPr txBox="1"/>
          <p:nvPr>
            <p:ph idx="1" type="body"/>
          </p:nvPr>
        </p:nvSpPr>
        <p:spPr>
          <a:xfrm>
            <a:off x="311700" y="1152475"/>
            <a:ext cx="3840600" cy="302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Trap locations are grouped together into 30 clusters using K Means clustering</a:t>
            </a:r>
            <a:endParaRPr sz="1600"/>
          </a:p>
          <a:p>
            <a:pPr indent="-3302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These values are then dummified</a:t>
            </a:r>
            <a:endParaRPr sz="1600"/>
          </a:p>
          <a:p>
            <a:pPr indent="-3302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600"/>
              <a:buChar char="●"/>
            </a:pPr>
            <a:r>
              <a:rPr lang="en-GB" sz="1600"/>
              <a:t>Clustering was derived on Train data and subsequently used to predict clustering on Test</a:t>
            </a:r>
            <a:endParaRPr sz="1600"/>
          </a:p>
        </p:txBody>
      </p:sp>
      <p:sp>
        <p:nvSpPr>
          <p:cNvPr id="238" name="Google Shape;238;p32"/>
          <p:cNvSpPr/>
          <p:nvPr/>
        </p:nvSpPr>
        <p:spPr>
          <a:xfrm>
            <a:off x="6002325" y="2700575"/>
            <a:ext cx="496200" cy="4962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32"/>
          <p:cNvSpPr/>
          <p:nvPr/>
        </p:nvSpPr>
        <p:spPr>
          <a:xfrm>
            <a:off x="5687450" y="3244500"/>
            <a:ext cx="12501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300"/>
              <a:t>Example of a Trap Cluster</a:t>
            </a:r>
            <a:endParaRPr i="1" sz="13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Feature Engineering</a:t>
            </a:r>
            <a:endParaRPr b="1"/>
          </a:p>
        </p:txBody>
      </p:sp>
      <p:pic>
        <p:nvPicPr>
          <p:cNvPr id="245" name="Google Shape;24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2400" y="661263"/>
            <a:ext cx="4679904" cy="3820974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33"/>
          <p:cNvSpPr txBox="1"/>
          <p:nvPr>
            <p:ph idx="1" type="body"/>
          </p:nvPr>
        </p:nvSpPr>
        <p:spPr>
          <a:xfrm>
            <a:off x="311700" y="1152475"/>
            <a:ext cx="3744300" cy="302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Traps are assigned to the nearest weather stations based on proximity</a:t>
            </a:r>
            <a:endParaRPr sz="1600"/>
          </a:p>
          <a:p>
            <a:pPr indent="-3302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Weather recorded on the same day is different for both stations</a:t>
            </a:r>
            <a:endParaRPr sz="1600"/>
          </a:p>
          <a:p>
            <a:pPr indent="-3302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Blue dots: Closer to Station 1</a:t>
            </a:r>
            <a:endParaRPr sz="1600"/>
          </a:p>
          <a:p>
            <a:pPr indent="-3302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Orange dots: Closer to Station 2</a:t>
            </a:r>
            <a:endParaRPr sz="1600"/>
          </a:p>
          <a:p>
            <a:pPr indent="-3302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600"/>
              <a:buChar char="●"/>
            </a:pPr>
            <a:r>
              <a:rPr lang="en-GB" sz="1600"/>
              <a:t>Weather data are then assigned to each trap location</a:t>
            </a:r>
            <a:endParaRPr sz="1600"/>
          </a:p>
        </p:txBody>
      </p:sp>
      <p:cxnSp>
        <p:nvCxnSpPr>
          <p:cNvPr id="247" name="Google Shape;247;p33"/>
          <p:cNvCxnSpPr/>
          <p:nvPr/>
        </p:nvCxnSpPr>
        <p:spPr>
          <a:xfrm flipH="1">
            <a:off x="6831725" y="1423575"/>
            <a:ext cx="1674000" cy="2697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8" name="Google Shape;248;p33"/>
          <p:cNvSpPr/>
          <p:nvPr/>
        </p:nvSpPr>
        <p:spPr>
          <a:xfrm>
            <a:off x="5429925" y="3065650"/>
            <a:ext cx="12501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300"/>
              <a:t>Close</a:t>
            </a:r>
            <a:r>
              <a:rPr i="1" lang="en-GB" sz="1300"/>
              <a:t>r to Station 2</a:t>
            </a:r>
            <a:endParaRPr i="1" sz="1300"/>
          </a:p>
        </p:txBody>
      </p:sp>
      <p:sp>
        <p:nvSpPr>
          <p:cNvPr id="249" name="Google Shape;249;p33"/>
          <p:cNvSpPr/>
          <p:nvPr/>
        </p:nvSpPr>
        <p:spPr>
          <a:xfrm>
            <a:off x="7158125" y="3740875"/>
            <a:ext cx="12501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300"/>
              <a:t>Closer to Station 1</a:t>
            </a:r>
            <a:endParaRPr i="1" sz="13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Feature Engineering</a:t>
            </a:r>
            <a:endParaRPr b="1"/>
          </a:p>
        </p:txBody>
      </p:sp>
      <p:sp>
        <p:nvSpPr>
          <p:cNvPr id="255" name="Google Shape;255;p34"/>
          <p:cNvSpPr txBox="1"/>
          <p:nvPr>
            <p:ph idx="1" type="body"/>
          </p:nvPr>
        </p:nvSpPr>
        <p:spPr>
          <a:xfrm>
            <a:off x="311700" y="1152475"/>
            <a:ext cx="4731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Weather features are further transformed with:</a:t>
            </a:r>
            <a:endParaRPr sz="1600"/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AutoNum type="arabicPeriod"/>
            </a:pPr>
            <a:r>
              <a:rPr lang="en-GB" sz="1600"/>
              <a:t>Shifting feature forward for period of 6 days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-GB" sz="1600"/>
              <a:t>Looking back 12 days and taking the mean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-GB" sz="1600"/>
              <a:t>Looking back 14 days and taking the max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600"/>
              <a:t>Example is shown on the right for Transformation 1 &amp; 2.</a:t>
            </a:r>
            <a:endParaRPr sz="1600"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56" name="Google Shape;25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8013" y="381000"/>
            <a:ext cx="3724275" cy="4381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7" name="Google Shape;257;p34"/>
          <p:cNvGrpSpPr/>
          <p:nvPr/>
        </p:nvGrpSpPr>
        <p:grpSpPr>
          <a:xfrm>
            <a:off x="5994379" y="3214592"/>
            <a:ext cx="853900" cy="1512225"/>
            <a:chOff x="5958565" y="1059525"/>
            <a:chExt cx="853900" cy="1512225"/>
          </a:xfrm>
        </p:grpSpPr>
        <p:sp>
          <p:nvSpPr>
            <p:cNvPr id="258" name="Google Shape;258;p34"/>
            <p:cNvSpPr/>
            <p:nvPr/>
          </p:nvSpPr>
          <p:spPr>
            <a:xfrm>
              <a:off x="5958565" y="1059525"/>
              <a:ext cx="393900" cy="199500"/>
            </a:xfrm>
            <a:prstGeom prst="rect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34"/>
            <p:cNvSpPr/>
            <p:nvPr/>
          </p:nvSpPr>
          <p:spPr>
            <a:xfrm>
              <a:off x="6418565" y="2372250"/>
              <a:ext cx="393900" cy="199500"/>
            </a:xfrm>
            <a:prstGeom prst="rect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60" name="Google Shape;260;p34"/>
            <p:cNvCxnSpPr>
              <a:stCxn id="258" idx="2"/>
              <a:endCxn id="259" idx="0"/>
            </p:cNvCxnSpPr>
            <p:nvPr/>
          </p:nvCxnSpPr>
          <p:spPr>
            <a:xfrm>
              <a:off x="6155515" y="1259025"/>
              <a:ext cx="459900" cy="111330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sp>
        <p:nvSpPr>
          <p:cNvPr id="261" name="Google Shape;261;p34"/>
          <p:cNvSpPr/>
          <p:nvPr/>
        </p:nvSpPr>
        <p:spPr>
          <a:xfrm>
            <a:off x="6130125" y="3907800"/>
            <a:ext cx="233700" cy="233700"/>
          </a:xfrm>
          <a:prstGeom prst="ellipse">
            <a:avLst/>
          </a:prstGeom>
          <a:solidFill>
            <a:schemeClr val="accent6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/>
              <a:t>1</a:t>
            </a:r>
            <a:endParaRPr b="1" sz="1200"/>
          </a:p>
        </p:txBody>
      </p:sp>
      <p:sp>
        <p:nvSpPr>
          <p:cNvPr id="262" name="Google Shape;262;p34"/>
          <p:cNvSpPr/>
          <p:nvPr/>
        </p:nvSpPr>
        <p:spPr>
          <a:xfrm>
            <a:off x="6271925" y="625525"/>
            <a:ext cx="600900" cy="2550600"/>
          </a:xfrm>
          <a:prstGeom prst="rightBrace">
            <a:avLst>
              <a:gd fmla="val 34204" name="adj1"/>
              <a:gd fmla="val 50000" name="adj2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F0000"/>
              </a:highlight>
            </a:endParaRPr>
          </a:p>
        </p:txBody>
      </p:sp>
      <p:cxnSp>
        <p:nvCxnSpPr>
          <p:cNvPr id="263" name="Google Shape;263;p34"/>
          <p:cNvCxnSpPr/>
          <p:nvPr/>
        </p:nvCxnSpPr>
        <p:spPr>
          <a:xfrm>
            <a:off x="6916029" y="1906842"/>
            <a:ext cx="459900" cy="11133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64" name="Google Shape;264;p34"/>
          <p:cNvSpPr/>
          <p:nvPr/>
        </p:nvSpPr>
        <p:spPr>
          <a:xfrm>
            <a:off x="7447754" y="3020142"/>
            <a:ext cx="393900" cy="1995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34"/>
          <p:cNvSpPr/>
          <p:nvPr/>
        </p:nvSpPr>
        <p:spPr>
          <a:xfrm>
            <a:off x="7142225" y="2193075"/>
            <a:ext cx="233700" cy="233700"/>
          </a:xfrm>
          <a:prstGeom prst="ellipse">
            <a:avLst/>
          </a:prstGeom>
          <a:solidFill>
            <a:schemeClr val="accent6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/>
              <a:t>2</a:t>
            </a:r>
            <a:endParaRPr b="1" sz="1200"/>
          </a:p>
        </p:txBody>
      </p:sp>
      <p:sp>
        <p:nvSpPr>
          <p:cNvPr id="266" name="Google Shape;266;p34"/>
          <p:cNvSpPr/>
          <p:nvPr/>
        </p:nvSpPr>
        <p:spPr>
          <a:xfrm>
            <a:off x="6916025" y="3267000"/>
            <a:ext cx="1250100" cy="6408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200"/>
              <a:t>Add up past 12 values and find the mean</a:t>
            </a:r>
            <a:endParaRPr i="1" sz="1200"/>
          </a:p>
        </p:txBody>
      </p:sp>
      <p:sp>
        <p:nvSpPr>
          <p:cNvPr id="267" name="Google Shape;267;p34"/>
          <p:cNvSpPr/>
          <p:nvPr/>
        </p:nvSpPr>
        <p:spPr>
          <a:xfrm>
            <a:off x="6721275" y="4030600"/>
            <a:ext cx="1444800" cy="3483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200"/>
              <a:t>Shift 6 dates down</a:t>
            </a:r>
            <a:endParaRPr i="1" sz="1200"/>
          </a:p>
        </p:txBody>
      </p:sp>
      <p:sp>
        <p:nvSpPr>
          <p:cNvPr id="268" name="Google Shape;268;p34"/>
          <p:cNvSpPr/>
          <p:nvPr/>
        </p:nvSpPr>
        <p:spPr>
          <a:xfrm>
            <a:off x="5969929" y="1906842"/>
            <a:ext cx="393900" cy="1995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69" name="Google Shape;269;p34"/>
          <p:cNvCxnSpPr/>
          <p:nvPr/>
        </p:nvCxnSpPr>
        <p:spPr>
          <a:xfrm>
            <a:off x="6409979" y="1982305"/>
            <a:ext cx="1967700" cy="603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70" name="Google Shape;270;p34"/>
          <p:cNvSpPr/>
          <p:nvPr/>
        </p:nvSpPr>
        <p:spPr>
          <a:xfrm>
            <a:off x="7828025" y="1735875"/>
            <a:ext cx="233700" cy="233700"/>
          </a:xfrm>
          <a:prstGeom prst="ellipse">
            <a:avLst/>
          </a:prstGeom>
          <a:solidFill>
            <a:schemeClr val="accent6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/>
              <a:t>3</a:t>
            </a:r>
            <a:endParaRPr b="1" sz="1200"/>
          </a:p>
        </p:txBody>
      </p:sp>
      <p:sp>
        <p:nvSpPr>
          <p:cNvPr id="271" name="Google Shape;271;p34"/>
          <p:cNvSpPr/>
          <p:nvPr/>
        </p:nvSpPr>
        <p:spPr>
          <a:xfrm>
            <a:off x="6915975" y="1177150"/>
            <a:ext cx="1250100" cy="3993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200"/>
              <a:t>Max of 14 days</a:t>
            </a:r>
            <a:endParaRPr i="1" sz="12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5"/>
          <p:cNvSpPr txBox="1"/>
          <p:nvPr>
            <p:ph idx="1" type="body"/>
          </p:nvPr>
        </p:nvSpPr>
        <p:spPr>
          <a:xfrm>
            <a:off x="311700" y="1152475"/>
            <a:ext cx="4588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After Feature Engineering, dataset would have a total of 86 features, consisting of:</a:t>
            </a:r>
            <a:endParaRPr sz="1600"/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Time features (Date, year, month, week etc)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Location features (Address, Block, Street, Longitude, Latitude etc)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Mosquito Species (3 dummy variables)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30 trap clusters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9 weather features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27 (9x3) transformed weather features</a:t>
            </a:r>
            <a:endParaRPr sz="1600"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Feature Engineering</a:t>
            </a:r>
            <a:endParaRPr b="1"/>
          </a:p>
        </p:txBody>
      </p:sp>
      <p:pic>
        <p:nvPicPr>
          <p:cNvPr id="278" name="Google Shape;27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40425" y="1435450"/>
            <a:ext cx="4133125" cy="2557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Modelling</a:t>
            </a:r>
            <a:endParaRPr b="1"/>
          </a:p>
        </p:txBody>
      </p:sp>
      <p:sp>
        <p:nvSpPr>
          <p:cNvPr id="284" name="Google Shape;284;p36"/>
          <p:cNvSpPr txBox="1"/>
          <p:nvPr>
            <p:ph idx="1" type="body"/>
          </p:nvPr>
        </p:nvSpPr>
        <p:spPr>
          <a:xfrm>
            <a:off x="311700" y="1152475"/>
            <a:ext cx="4588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Handle Imbalance Data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Evaluation Metrics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Model Evaluation</a:t>
            </a:r>
            <a:endParaRPr sz="1600"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9" name="Google Shape;289;p37"/>
          <p:cNvGraphicFramePr/>
          <p:nvPr/>
        </p:nvGraphicFramePr>
        <p:xfrm>
          <a:off x="531725" y="1680017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{BCAAEE5F-B251-4E23-9A54-BA2DFA568AA1}</a:tableStyleId>
              </a:tblPr>
              <a:tblGrid>
                <a:gridCol w="1262775"/>
                <a:gridCol w="1106325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WNV Present</a:t>
                      </a:r>
                      <a:endParaRPr/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Percentage</a:t>
                      </a:r>
                      <a:endParaRPr/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rgbClr val="9E9E9E"/>
                          </a:solidFill>
                        </a:rPr>
                        <a:t>0</a:t>
                      </a:r>
                      <a:endParaRPr>
                        <a:solidFill>
                          <a:srgbClr val="9E9E9E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rgbClr val="9E9E9E"/>
                          </a:solidFill>
                        </a:rPr>
                        <a:t>95%</a:t>
                      </a:r>
                      <a:endParaRPr>
                        <a:solidFill>
                          <a:srgbClr val="9E9E9E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rgbClr val="9E9E9E"/>
                          </a:solidFill>
                        </a:rPr>
                        <a:t>1</a:t>
                      </a:r>
                      <a:endParaRPr>
                        <a:solidFill>
                          <a:srgbClr val="9E9E9E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rgbClr val="9E9E9E"/>
                          </a:solidFill>
                        </a:rPr>
                        <a:t>5%</a:t>
                      </a:r>
                      <a:endParaRPr>
                        <a:solidFill>
                          <a:srgbClr val="9E9E9E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290" name="Google Shape;290;p37"/>
          <p:cNvGraphicFramePr/>
          <p:nvPr/>
        </p:nvGraphicFramePr>
        <p:xfrm>
          <a:off x="4525100" y="323237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{BCAAEE5F-B251-4E23-9A54-BA2DFA568AA1}</a:tableStyleId>
              </a:tblPr>
              <a:tblGrid>
                <a:gridCol w="2123550"/>
                <a:gridCol w="21235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WNV Present</a:t>
                      </a:r>
                      <a:endParaRPr/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P</a:t>
                      </a:r>
                      <a:r>
                        <a:rPr lang="en-GB"/>
                        <a:t>ercentage</a:t>
                      </a:r>
                      <a:endParaRPr/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rgbClr val="9E9E9E"/>
                          </a:solidFill>
                        </a:rPr>
                        <a:t>0</a:t>
                      </a:r>
                      <a:endParaRPr>
                        <a:solidFill>
                          <a:srgbClr val="9E9E9E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rgbClr val="9E9E9E"/>
                          </a:solidFill>
                        </a:rPr>
                        <a:t>67</a:t>
                      </a:r>
                      <a:r>
                        <a:rPr lang="en-GB">
                          <a:solidFill>
                            <a:srgbClr val="9E9E9E"/>
                          </a:solidFill>
                        </a:rPr>
                        <a:t>%</a:t>
                      </a:r>
                      <a:endParaRPr>
                        <a:solidFill>
                          <a:srgbClr val="9E9E9E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rgbClr val="9E9E9E"/>
                          </a:solidFill>
                        </a:rPr>
                        <a:t>1</a:t>
                      </a:r>
                      <a:endParaRPr>
                        <a:solidFill>
                          <a:srgbClr val="9E9E9E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rgbClr val="9E9E9E"/>
                          </a:solidFill>
                        </a:rPr>
                        <a:t>33</a:t>
                      </a:r>
                      <a:r>
                        <a:rPr lang="en-GB">
                          <a:solidFill>
                            <a:srgbClr val="9E9E9E"/>
                          </a:solidFill>
                        </a:rPr>
                        <a:t>%</a:t>
                      </a:r>
                      <a:endParaRPr>
                        <a:solidFill>
                          <a:srgbClr val="9E9E9E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91" name="Google Shape;291;p37"/>
          <p:cNvSpPr txBox="1"/>
          <p:nvPr/>
        </p:nvSpPr>
        <p:spPr>
          <a:xfrm>
            <a:off x="3023875" y="2647950"/>
            <a:ext cx="137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9E9E9E"/>
                </a:solidFill>
              </a:rPr>
              <a:t>Oversampling</a:t>
            </a:r>
            <a:endParaRPr b="1">
              <a:solidFill>
                <a:srgbClr val="9E9E9E"/>
              </a:solidFill>
            </a:endParaRPr>
          </a:p>
        </p:txBody>
      </p:sp>
      <p:sp>
        <p:nvSpPr>
          <p:cNvPr id="292" name="Google Shape;292;p37"/>
          <p:cNvSpPr txBox="1"/>
          <p:nvPr/>
        </p:nvSpPr>
        <p:spPr>
          <a:xfrm>
            <a:off x="3009200" y="1803175"/>
            <a:ext cx="1592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9E9E9E"/>
                </a:solidFill>
              </a:rPr>
              <a:t>Undersampling</a:t>
            </a:r>
            <a:endParaRPr b="1">
              <a:solidFill>
                <a:srgbClr val="9E9E9E"/>
              </a:solidFill>
            </a:endParaRPr>
          </a:p>
        </p:txBody>
      </p:sp>
      <p:sp>
        <p:nvSpPr>
          <p:cNvPr id="293" name="Google Shape;293;p37"/>
          <p:cNvSpPr txBox="1"/>
          <p:nvPr/>
        </p:nvSpPr>
        <p:spPr>
          <a:xfrm>
            <a:off x="3302408" y="3592200"/>
            <a:ext cx="821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9E9E9E"/>
                </a:solidFill>
              </a:rPr>
              <a:t>SMOTE</a:t>
            </a:r>
            <a:endParaRPr b="1">
              <a:solidFill>
                <a:srgbClr val="9E9E9E"/>
              </a:solidFill>
            </a:endParaRPr>
          </a:p>
        </p:txBody>
      </p:sp>
      <p:sp>
        <p:nvSpPr>
          <p:cNvPr id="294" name="Google Shape;294;p37"/>
          <p:cNvSpPr txBox="1"/>
          <p:nvPr/>
        </p:nvSpPr>
        <p:spPr>
          <a:xfrm>
            <a:off x="531725" y="1078400"/>
            <a:ext cx="2369100" cy="431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/>
              <a:t>Train Data</a:t>
            </a:r>
            <a:endParaRPr b="1" sz="1600"/>
          </a:p>
        </p:txBody>
      </p:sp>
      <p:sp>
        <p:nvSpPr>
          <p:cNvPr id="295" name="Google Shape;295;p37"/>
          <p:cNvSpPr txBox="1"/>
          <p:nvPr/>
        </p:nvSpPr>
        <p:spPr>
          <a:xfrm>
            <a:off x="4525125" y="1078400"/>
            <a:ext cx="4247100" cy="431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/>
              <a:t>Processed </a:t>
            </a:r>
            <a:r>
              <a:rPr b="1" lang="en-GB" sz="1600"/>
              <a:t>Train Data to feed into models</a:t>
            </a:r>
            <a:endParaRPr b="1" sz="1600"/>
          </a:p>
        </p:txBody>
      </p:sp>
      <p:sp>
        <p:nvSpPr>
          <p:cNvPr id="296" name="Google Shape;296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Modelling - Handle Imbalance Data</a:t>
            </a:r>
            <a:endParaRPr b="1"/>
          </a:p>
        </p:txBody>
      </p:sp>
      <p:graphicFrame>
        <p:nvGraphicFramePr>
          <p:cNvPr id="297" name="Google Shape;297;p37"/>
          <p:cNvGraphicFramePr/>
          <p:nvPr/>
        </p:nvGraphicFramePr>
        <p:xfrm>
          <a:off x="531725" y="323236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{BCAAEE5F-B251-4E23-9A54-BA2DFA568AA1}</a:tableStyleId>
              </a:tblPr>
              <a:tblGrid>
                <a:gridCol w="1262775"/>
                <a:gridCol w="1106325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WNV Present</a:t>
                      </a:r>
                      <a:endParaRPr/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Percentage</a:t>
                      </a:r>
                      <a:endParaRPr/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rgbClr val="9E9E9E"/>
                          </a:solidFill>
                        </a:rPr>
                        <a:t>0</a:t>
                      </a:r>
                      <a:endParaRPr>
                        <a:solidFill>
                          <a:srgbClr val="9E9E9E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rgbClr val="9E9E9E"/>
                          </a:solidFill>
                        </a:rPr>
                        <a:t>95%</a:t>
                      </a:r>
                      <a:endParaRPr>
                        <a:solidFill>
                          <a:srgbClr val="9E9E9E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rgbClr val="9E9E9E"/>
                          </a:solidFill>
                        </a:rPr>
                        <a:t>1</a:t>
                      </a:r>
                      <a:endParaRPr>
                        <a:solidFill>
                          <a:srgbClr val="9E9E9E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rgbClr val="9E9E9E"/>
                          </a:solidFill>
                        </a:rPr>
                        <a:t>5%</a:t>
                      </a:r>
                      <a:endParaRPr>
                        <a:solidFill>
                          <a:srgbClr val="9E9E9E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298" name="Google Shape;298;p37"/>
          <p:cNvGraphicFramePr/>
          <p:nvPr/>
        </p:nvGraphicFramePr>
        <p:xfrm>
          <a:off x="4525100" y="168002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{BCAAEE5F-B251-4E23-9A54-BA2DFA568AA1}</a:tableStyleId>
              </a:tblPr>
              <a:tblGrid>
                <a:gridCol w="2123550"/>
                <a:gridCol w="21235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WNV Present</a:t>
                      </a:r>
                      <a:endParaRPr/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Percentage</a:t>
                      </a:r>
                      <a:endParaRPr/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rgbClr val="9E9E9E"/>
                          </a:solidFill>
                        </a:rPr>
                        <a:t>0</a:t>
                      </a:r>
                      <a:endParaRPr>
                        <a:solidFill>
                          <a:srgbClr val="9E9E9E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rgbClr val="9E9E9E"/>
                          </a:solidFill>
                        </a:rPr>
                        <a:t>67</a:t>
                      </a:r>
                      <a:r>
                        <a:rPr lang="en-GB">
                          <a:solidFill>
                            <a:srgbClr val="9E9E9E"/>
                          </a:solidFill>
                        </a:rPr>
                        <a:t>%</a:t>
                      </a:r>
                      <a:endParaRPr>
                        <a:solidFill>
                          <a:srgbClr val="9E9E9E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rgbClr val="9E9E9E"/>
                          </a:solidFill>
                        </a:rPr>
                        <a:t>1</a:t>
                      </a:r>
                      <a:endParaRPr>
                        <a:solidFill>
                          <a:srgbClr val="9E9E9E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rgbClr val="9E9E9E"/>
                          </a:solidFill>
                        </a:rPr>
                        <a:t>33</a:t>
                      </a:r>
                      <a:r>
                        <a:rPr lang="en-GB">
                          <a:solidFill>
                            <a:srgbClr val="9E9E9E"/>
                          </a:solidFill>
                        </a:rPr>
                        <a:t>%</a:t>
                      </a:r>
                      <a:endParaRPr>
                        <a:solidFill>
                          <a:srgbClr val="9E9E9E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99" name="Google Shape;299;p37"/>
          <p:cNvSpPr/>
          <p:nvPr/>
        </p:nvSpPr>
        <p:spPr>
          <a:xfrm>
            <a:off x="3023725" y="2168450"/>
            <a:ext cx="1378500" cy="211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37"/>
          <p:cNvSpPr/>
          <p:nvPr/>
        </p:nvSpPr>
        <p:spPr>
          <a:xfrm>
            <a:off x="3023713" y="2539438"/>
            <a:ext cx="1378500" cy="211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37"/>
          <p:cNvSpPr/>
          <p:nvPr/>
        </p:nvSpPr>
        <p:spPr>
          <a:xfrm>
            <a:off x="3023713" y="3948588"/>
            <a:ext cx="1378500" cy="211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8"/>
          <p:cNvSpPr txBox="1"/>
          <p:nvPr>
            <p:ph idx="1" type="body"/>
          </p:nvPr>
        </p:nvSpPr>
        <p:spPr>
          <a:xfrm>
            <a:off x="311700" y="1152475"/>
            <a:ext cx="7986600" cy="389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-GB" sz="1600"/>
              <a:t>Precision-Recall AUC Score: </a:t>
            </a:r>
            <a:endParaRPr b="1" sz="1600"/>
          </a:p>
          <a:p>
            <a:pPr indent="-330200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○"/>
            </a:pPr>
            <a:r>
              <a:rPr lang="en-GB" sz="1600"/>
              <a:t>Also known as the Average Precision Score, it is a way to summarize the Precision-Recall curve into a single value</a:t>
            </a:r>
            <a:endParaRPr sz="1600"/>
          </a:p>
          <a:p>
            <a:pPr indent="-330200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○"/>
            </a:pPr>
            <a:r>
              <a:rPr lang="en-GB" sz="1600"/>
              <a:t>Used when data is heavily </a:t>
            </a:r>
            <a:r>
              <a:rPr lang="en-GB" sz="1600"/>
              <a:t>imbalance and when you care more about the positive class</a:t>
            </a:r>
            <a:endParaRPr sz="1600"/>
          </a:p>
          <a:p>
            <a:pPr indent="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600"/>
          </a:p>
          <a:p>
            <a:pPr indent="-3302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b="1" lang="en-GB" sz="1600"/>
              <a:t>F1 Score</a:t>
            </a:r>
            <a:endParaRPr b="1" sz="1600"/>
          </a:p>
          <a:p>
            <a:pPr indent="-330200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○"/>
            </a:pPr>
            <a:r>
              <a:rPr lang="en-GB" sz="1600"/>
              <a:t>Harmonic mean of the precision and recall</a:t>
            </a:r>
            <a:endParaRPr sz="1600"/>
          </a:p>
          <a:p>
            <a:pPr indent="-330200" lvl="1" marL="91440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600"/>
              <a:buChar char="○"/>
            </a:pPr>
            <a:r>
              <a:rPr lang="en-GB" sz="1600"/>
              <a:t>Used when you care more about the positive class</a:t>
            </a:r>
            <a:endParaRPr sz="1600"/>
          </a:p>
        </p:txBody>
      </p:sp>
      <p:pic>
        <p:nvPicPr>
          <p:cNvPr id="307" name="Google Shape;30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2213" y="2843975"/>
            <a:ext cx="7000875" cy="990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8" name="Google Shape;308;p38"/>
          <p:cNvCxnSpPr/>
          <p:nvPr/>
        </p:nvCxnSpPr>
        <p:spPr>
          <a:xfrm rot="10800000">
            <a:off x="3763075" y="3647750"/>
            <a:ext cx="564900" cy="2367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09" name="Google Shape;309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Modelling - Evaluation Metrics</a:t>
            </a:r>
            <a:endParaRPr b="1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4" name="Google Shape;314;p39"/>
          <p:cNvGraphicFramePr/>
          <p:nvPr/>
        </p:nvGraphicFramePr>
        <p:xfrm>
          <a:off x="880688" y="113933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{BCAAEE5F-B251-4E23-9A54-BA2DFA568AA1}</a:tableStyleId>
              </a:tblPr>
              <a:tblGrid>
                <a:gridCol w="423475"/>
                <a:gridCol w="6294125"/>
              </a:tblGrid>
              <a:tr h="4888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>
                          <a:solidFill>
                            <a:srgbClr val="9E9E9E"/>
                          </a:solidFill>
                        </a:rPr>
                        <a:t>1</a:t>
                      </a:r>
                      <a:endParaRPr b="1" sz="1600">
                        <a:solidFill>
                          <a:srgbClr val="9E9E9E"/>
                        </a:solidFill>
                      </a:endParaRPr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600"/>
                        <a:t>DummyClassifier always predicting 'WnvPresent' to be 1</a:t>
                      </a:r>
                      <a:endParaRPr b="1" sz="16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8C3BC"/>
                    </a:solidFill>
                  </a:tcPr>
                </a:tc>
              </a:tr>
              <a:tr h="451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>
                          <a:solidFill>
                            <a:srgbClr val="9E9E9E"/>
                          </a:solidFill>
                        </a:rPr>
                        <a:t>2</a:t>
                      </a:r>
                      <a:endParaRPr sz="1600">
                        <a:solidFill>
                          <a:srgbClr val="9E9E9E"/>
                        </a:solidFill>
                      </a:endParaRPr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600"/>
                        <a:t>OverSampling + UnderSampling + GradientBoost</a:t>
                      </a:r>
                      <a:endParaRPr b="1" sz="16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8C3BC"/>
                    </a:solidFill>
                  </a:tcPr>
                </a:tc>
              </a:tr>
              <a:tr h="451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>
                          <a:solidFill>
                            <a:srgbClr val="9E9E9E"/>
                          </a:solidFill>
                        </a:rPr>
                        <a:t>3</a:t>
                      </a:r>
                      <a:endParaRPr sz="1600">
                        <a:solidFill>
                          <a:srgbClr val="9E9E9E"/>
                        </a:solidFill>
                      </a:endParaRPr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600"/>
                        <a:t>OverSampling + UnderSampling + RandomForest</a:t>
                      </a:r>
                      <a:endParaRPr b="1" sz="16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8C3BC"/>
                    </a:solidFill>
                  </a:tcPr>
                </a:tc>
              </a:tr>
              <a:tr h="451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>
                          <a:solidFill>
                            <a:srgbClr val="9E9E9E"/>
                          </a:solidFill>
                        </a:rPr>
                        <a:t>4</a:t>
                      </a:r>
                      <a:endParaRPr sz="1600">
                        <a:solidFill>
                          <a:srgbClr val="9E9E9E"/>
                        </a:solidFill>
                      </a:endParaRPr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600"/>
                        <a:t>OverSampling + UnderSampling + LightGBM</a:t>
                      </a:r>
                      <a:endParaRPr b="1" sz="16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8C3BC"/>
                    </a:solidFill>
                  </a:tcPr>
                </a:tc>
              </a:tr>
              <a:tr h="451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>
                          <a:solidFill>
                            <a:srgbClr val="9E9E9E"/>
                          </a:solidFill>
                        </a:rPr>
                        <a:t>5</a:t>
                      </a:r>
                      <a:endParaRPr sz="1600">
                        <a:solidFill>
                          <a:srgbClr val="9E9E9E"/>
                        </a:solidFill>
                      </a:endParaRPr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600"/>
                        <a:t>Smote + GradientBoost</a:t>
                      </a:r>
                      <a:endParaRPr b="1" sz="16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8C3BC"/>
                    </a:solidFill>
                  </a:tcPr>
                </a:tc>
              </a:tr>
              <a:tr h="451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>
                          <a:solidFill>
                            <a:srgbClr val="9E9E9E"/>
                          </a:solidFill>
                        </a:rPr>
                        <a:t>6</a:t>
                      </a:r>
                      <a:endParaRPr sz="1600">
                        <a:solidFill>
                          <a:srgbClr val="9E9E9E"/>
                        </a:solidFill>
                      </a:endParaRPr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600"/>
                        <a:t>Smote + RandomForest</a:t>
                      </a:r>
                      <a:endParaRPr b="1" sz="16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8C3BC"/>
                    </a:solidFill>
                  </a:tcPr>
                </a:tc>
              </a:tr>
              <a:tr h="451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>
                          <a:solidFill>
                            <a:srgbClr val="9E9E9E"/>
                          </a:solidFill>
                        </a:rPr>
                        <a:t>7</a:t>
                      </a:r>
                      <a:endParaRPr sz="1600">
                        <a:solidFill>
                          <a:srgbClr val="9E9E9E"/>
                        </a:solidFill>
                      </a:endParaRPr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600"/>
                        <a:t>Smote + LightGBM</a:t>
                      </a:r>
                      <a:endParaRPr b="1" sz="16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8C3BC"/>
                    </a:solidFill>
                  </a:tcPr>
                </a:tc>
              </a:tr>
            </a:tbl>
          </a:graphicData>
        </a:graphic>
      </p:graphicFrame>
      <p:sp>
        <p:nvSpPr>
          <p:cNvPr id="315" name="Google Shape;315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Models</a:t>
            </a:r>
            <a:endParaRPr b="1"/>
          </a:p>
        </p:txBody>
      </p:sp>
      <p:sp>
        <p:nvSpPr>
          <p:cNvPr id="316" name="Google Shape;316;p39"/>
          <p:cNvSpPr txBox="1"/>
          <p:nvPr>
            <p:ph idx="1" type="body"/>
          </p:nvPr>
        </p:nvSpPr>
        <p:spPr>
          <a:xfrm>
            <a:off x="311700" y="4461275"/>
            <a:ext cx="7986600" cy="50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en-GB" sz="1400"/>
              <a:t>For sake of time, we will only be covering Models 1, 2 &amp; 7 in this presentation.</a:t>
            </a:r>
            <a:endParaRPr sz="1400"/>
          </a:p>
        </p:txBody>
      </p:sp>
      <p:sp>
        <p:nvSpPr>
          <p:cNvPr id="317" name="Google Shape;317;p39"/>
          <p:cNvSpPr/>
          <p:nvPr/>
        </p:nvSpPr>
        <p:spPr>
          <a:xfrm>
            <a:off x="845900" y="1107075"/>
            <a:ext cx="6794100" cy="1003200"/>
          </a:xfrm>
          <a:prstGeom prst="rect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39"/>
          <p:cNvSpPr/>
          <p:nvPr/>
        </p:nvSpPr>
        <p:spPr>
          <a:xfrm>
            <a:off x="842450" y="3872275"/>
            <a:ext cx="6794100" cy="507900"/>
          </a:xfrm>
          <a:prstGeom prst="rect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0"/>
          <p:cNvSpPr txBox="1"/>
          <p:nvPr>
            <p:ph type="title"/>
          </p:nvPr>
        </p:nvSpPr>
        <p:spPr>
          <a:xfrm>
            <a:off x="311700" y="250375"/>
            <a:ext cx="8520600" cy="81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Model 1: Baseline Model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54999"/>
              <a:buFont typeface="Arial"/>
              <a:buNone/>
            </a:pPr>
            <a:r>
              <a:rPr b="1" lang="en-GB" sz="1800">
                <a:solidFill>
                  <a:srgbClr val="9E9E9E"/>
                </a:solidFill>
              </a:rPr>
              <a:t>DummyClassifier always predicting 'WnvPresent' to be 1</a:t>
            </a:r>
            <a:endParaRPr b="1" sz="1800">
              <a:solidFill>
                <a:srgbClr val="9E9E9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52941"/>
              <a:buFont typeface="Arial"/>
              <a:buNone/>
            </a:pPr>
            <a:r>
              <a:t/>
            </a:r>
            <a:endParaRPr b="1" sz="187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pic>
        <p:nvPicPr>
          <p:cNvPr id="324" name="Google Shape;324;p40"/>
          <p:cNvPicPr preferRelativeResize="0"/>
          <p:nvPr/>
        </p:nvPicPr>
        <p:blipFill rotWithShape="1">
          <a:blip r:embed="rId3">
            <a:alphaModFix/>
          </a:blip>
          <a:srcRect b="47671" l="0" r="0" t="0"/>
          <a:stretch/>
        </p:blipFill>
        <p:spPr>
          <a:xfrm>
            <a:off x="326325" y="1165223"/>
            <a:ext cx="3677475" cy="651800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40"/>
          <p:cNvSpPr/>
          <p:nvPr/>
        </p:nvSpPr>
        <p:spPr>
          <a:xfrm>
            <a:off x="245650" y="2029800"/>
            <a:ext cx="8270400" cy="2732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6" name="Google Shape;326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07575" y="2141675"/>
            <a:ext cx="5634799" cy="250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40"/>
          <p:cNvPicPr preferRelativeResize="0"/>
          <p:nvPr/>
        </p:nvPicPr>
        <p:blipFill rotWithShape="1">
          <a:blip r:embed="rId3">
            <a:alphaModFix/>
          </a:blip>
          <a:srcRect b="0" l="0" r="0" t="47671"/>
          <a:stretch/>
        </p:blipFill>
        <p:spPr>
          <a:xfrm>
            <a:off x="4827525" y="1165223"/>
            <a:ext cx="3677475" cy="6518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28" name="Google Shape;328;p40"/>
          <p:cNvGraphicFramePr/>
          <p:nvPr/>
        </p:nvGraphicFramePr>
        <p:xfrm>
          <a:off x="381600" y="257178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{BCAAEE5F-B251-4E23-9A54-BA2DFA568AA1}</a:tableStyleId>
              </a:tblPr>
              <a:tblGrid>
                <a:gridCol w="1126300"/>
                <a:gridCol w="1242800"/>
              </a:tblGrid>
              <a:tr h="615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WNV Present</a:t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Percentage</a:t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615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rgbClr val="9E9E9E"/>
                          </a:solidFill>
                        </a:rPr>
                        <a:t>0</a:t>
                      </a:r>
                      <a:endParaRPr>
                        <a:solidFill>
                          <a:srgbClr val="9E9E9E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rgbClr val="9E9E9E"/>
                          </a:solidFill>
                        </a:rPr>
                        <a:t>95%</a:t>
                      </a:r>
                      <a:endParaRPr>
                        <a:solidFill>
                          <a:srgbClr val="9E9E9E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15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rgbClr val="9E9E9E"/>
                          </a:solidFill>
                        </a:rPr>
                        <a:t>1</a:t>
                      </a:r>
                      <a:endParaRPr>
                        <a:solidFill>
                          <a:srgbClr val="9E9E9E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rgbClr val="9E9E9E"/>
                          </a:solidFill>
                        </a:rPr>
                        <a:t>5%</a:t>
                      </a:r>
                      <a:endParaRPr>
                        <a:solidFill>
                          <a:srgbClr val="9E9E9E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29" name="Google Shape;329;p40"/>
          <p:cNvSpPr txBox="1"/>
          <p:nvPr/>
        </p:nvSpPr>
        <p:spPr>
          <a:xfrm>
            <a:off x="379325" y="2145200"/>
            <a:ext cx="2369100" cy="431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/>
              <a:t>Train Data</a:t>
            </a:r>
            <a:endParaRPr b="1" sz="1600"/>
          </a:p>
        </p:txBody>
      </p:sp>
      <p:cxnSp>
        <p:nvCxnSpPr>
          <p:cNvPr id="330" name="Google Shape;330;p40"/>
          <p:cNvCxnSpPr/>
          <p:nvPr/>
        </p:nvCxnSpPr>
        <p:spPr>
          <a:xfrm flipH="1" rot="10800000">
            <a:off x="5648325" y="4333850"/>
            <a:ext cx="209700" cy="156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31" name="Google Shape;331;p40"/>
          <p:cNvSpPr txBox="1"/>
          <p:nvPr/>
        </p:nvSpPr>
        <p:spPr>
          <a:xfrm>
            <a:off x="5247000" y="4174425"/>
            <a:ext cx="452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0000"/>
                </a:solidFill>
              </a:rPr>
              <a:t>0.05</a:t>
            </a:r>
            <a:endParaRPr sz="10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41"/>
          <p:cNvSpPr txBox="1"/>
          <p:nvPr>
            <p:ph type="title"/>
          </p:nvPr>
        </p:nvSpPr>
        <p:spPr>
          <a:xfrm>
            <a:off x="311700" y="250375"/>
            <a:ext cx="8559000" cy="88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Model 2: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750">
                <a:solidFill>
                  <a:srgbClr val="9E9E9E"/>
                </a:solidFill>
              </a:rPr>
              <a:t>OverSampling + UnderSampling + GradientBoostingClassifier</a:t>
            </a:r>
            <a:endParaRPr b="1" sz="1750">
              <a:solidFill>
                <a:srgbClr val="9E9E9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337" name="Google Shape;337;p41"/>
          <p:cNvSpPr/>
          <p:nvPr/>
        </p:nvSpPr>
        <p:spPr>
          <a:xfrm>
            <a:off x="554925" y="2029800"/>
            <a:ext cx="7569000" cy="2732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8" name="Google Shape;338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0987" y="2078550"/>
            <a:ext cx="5922025" cy="263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41"/>
          <p:cNvPicPr preferRelativeResize="0"/>
          <p:nvPr/>
        </p:nvPicPr>
        <p:blipFill rotWithShape="1">
          <a:blip r:embed="rId4">
            <a:alphaModFix/>
          </a:blip>
          <a:srcRect b="46629" l="0" r="0" t="0"/>
          <a:stretch/>
        </p:blipFill>
        <p:spPr>
          <a:xfrm>
            <a:off x="554925" y="1138800"/>
            <a:ext cx="3679199" cy="65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41"/>
          <p:cNvPicPr preferRelativeResize="0"/>
          <p:nvPr/>
        </p:nvPicPr>
        <p:blipFill rotWithShape="1">
          <a:blip r:embed="rId4">
            <a:alphaModFix/>
          </a:blip>
          <a:srcRect b="0" l="0" r="0" t="52963"/>
          <a:stretch/>
        </p:blipFill>
        <p:spPr>
          <a:xfrm>
            <a:off x="4444725" y="1138800"/>
            <a:ext cx="3679199" cy="651600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41"/>
          <p:cNvSpPr txBox="1"/>
          <p:nvPr/>
        </p:nvSpPr>
        <p:spPr>
          <a:xfrm>
            <a:off x="2452050" y="1487200"/>
            <a:ext cx="1479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FF0000"/>
                </a:solidFill>
              </a:rPr>
              <a:t>( from </a:t>
            </a:r>
            <a:r>
              <a:rPr lang="en-GB" sz="900">
                <a:solidFill>
                  <a:srgbClr val="FF0000"/>
                </a:solidFill>
              </a:rPr>
              <a:t>0.05 to 0.25 )</a:t>
            </a:r>
            <a:endParaRPr sz="900">
              <a:solidFill>
                <a:srgbClr val="FF0000"/>
              </a:solidFill>
            </a:endParaRPr>
          </a:p>
        </p:txBody>
      </p:sp>
      <p:cxnSp>
        <p:nvCxnSpPr>
          <p:cNvPr id="342" name="Google Shape;342;p41"/>
          <p:cNvCxnSpPr/>
          <p:nvPr/>
        </p:nvCxnSpPr>
        <p:spPr>
          <a:xfrm flipH="1" rot="10800000">
            <a:off x="3605550" y="1550563"/>
            <a:ext cx="210300" cy="1161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43" name="Google Shape;343;p41"/>
          <p:cNvSpPr txBox="1"/>
          <p:nvPr/>
        </p:nvSpPr>
        <p:spPr>
          <a:xfrm>
            <a:off x="6739575" y="1487188"/>
            <a:ext cx="1479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FF0000"/>
                </a:solidFill>
              </a:rPr>
              <a:t>( from 0.09 to 0.27 )</a:t>
            </a:r>
            <a:endParaRPr sz="900">
              <a:solidFill>
                <a:srgbClr val="FF0000"/>
              </a:solidFill>
            </a:endParaRPr>
          </a:p>
        </p:txBody>
      </p:sp>
      <p:cxnSp>
        <p:nvCxnSpPr>
          <p:cNvPr id="344" name="Google Shape;344;p41"/>
          <p:cNvCxnSpPr>
            <a:stCxn id="343" idx="1"/>
          </p:cNvCxnSpPr>
          <p:nvPr/>
        </p:nvCxnSpPr>
        <p:spPr>
          <a:xfrm rot="10800000">
            <a:off x="6587175" y="1559638"/>
            <a:ext cx="152400" cy="891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idx="1" type="body"/>
          </p:nvPr>
        </p:nvSpPr>
        <p:spPr>
          <a:xfrm>
            <a:off x="577300" y="1267550"/>
            <a:ext cx="7833000" cy="257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In order to efficiently combat the West Nile Virus in Chicago we aim:</a:t>
            </a:r>
            <a:endParaRPr sz="1600"/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AutoNum type="arabicPeriod"/>
            </a:pPr>
            <a:r>
              <a:rPr lang="en-GB" sz="1600"/>
              <a:t>To build a model and make predictions that the city of Chicago can use about when and where when it decides to spray pesticides</a:t>
            </a:r>
            <a:endParaRPr sz="1600"/>
          </a:p>
          <a:p>
            <a:pPr indent="-330200" lvl="0" marL="457200" rtl="0" algn="l">
              <a:spcBef>
                <a:spcPts val="1000"/>
              </a:spcBef>
              <a:spcAft>
                <a:spcPts val="1000"/>
              </a:spcAft>
              <a:buSzPts val="1600"/>
              <a:buAutoNum type="arabicPeriod"/>
            </a:pPr>
            <a:r>
              <a:rPr lang="en-GB" sz="1600"/>
              <a:t>To conduct a cost-benefit analysis that include annual cost projections for various levels of pesticide coverage (cost) and the effect of these various levels of pesticide coverage (benefit)</a:t>
            </a:r>
            <a:endParaRPr/>
          </a:p>
        </p:txBody>
      </p:sp>
      <p:sp>
        <p:nvSpPr>
          <p:cNvPr id="67" name="Google Shape;67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Problem Statement</a:t>
            </a:r>
            <a:endParaRPr b="1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9" name="Google Shape;349;p42"/>
          <p:cNvPicPr preferRelativeResize="0"/>
          <p:nvPr/>
        </p:nvPicPr>
        <p:blipFill rotWithShape="1">
          <a:blip r:embed="rId3">
            <a:alphaModFix/>
          </a:blip>
          <a:srcRect b="0" l="0" r="0" t="51006"/>
          <a:stretch/>
        </p:blipFill>
        <p:spPr>
          <a:xfrm>
            <a:off x="4444725" y="1138799"/>
            <a:ext cx="3679200" cy="65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42"/>
          <p:cNvPicPr preferRelativeResize="0"/>
          <p:nvPr/>
        </p:nvPicPr>
        <p:blipFill rotWithShape="1">
          <a:blip r:embed="rId3">
            <a:alphaModFix/>
          </a:blip>
          <a:srcRect b="53137" l="0" r="0" t="0"/>
          <a:stretch/>
        </p:blipFill>
        <p:spPr>
          <a:xfrm>
            <a:off x="554925" y="1138809"/>
            <a:ext cx="3679200" cy="651600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42"/>
          <p:cNvSpPr txBox="1"/>
          <p:nvPr>
            <p:ph type="title"/>
          </p:nvPr>
        </p:nvSpPr>
        <p:spPr>
          <a:xfrm>
            <a:off x="311700" y="250375"/>
            <a:ext cx="8520600" cy="88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Model 7: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750">
                <a:solidFill>
                  <a:srgbClr val="9E9E9E"/>
                </a:solidFill>
              </a:rPr>
              <a:t>SMOTE + LGBMClassifier</a:t>
            </a:r>
            <a:endParaRPr b="1" sz="1750">
              <a:solidFill>
                <a:srgbClr val="9E9E9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70">
              <a:solidFill>
                <a:srgbClr val="9E9E9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352" name="Google Shape;352;p42"/>
          <p:cNvSpPr/>
          <p:nvPr/>
        </p:nvSpPr>
        <p:spPr>
          <a:xfrm>
            <a:off x="554925" y="2029800"/>
            <a:ext cx="7569000" cy="2732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53" name="Google Shape;353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11000" y="2078557"/>
            <a:ext cx="5922000" cy="2635200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42"/>
          <p:cNvSpPr txBox="1"/>
          <p:nvPr/>
        </p:nvSpPr>
        <p:spPr>
          <a:xfrm>
            <a:off x="2452050" y="1487200"/>
            <a:ext cx="1479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FF0000"/>
                </a:solidFill>
              </a:rPr>
              <a:t>( from 0.25 to 0.30 )</a:t>
            </a:r>
            <a:endParaRPr sz="900">
              <a:solidFill>
                <a:srgbClr val="FF0000"/>
              </a:solidFill>
            </a:endParaRPr>
          </a:p>
        </p:txBody>
      </p:sp>
      <p:cxnSp>
        <p:nvCxnSpPr>
          <p:cNvPr id="355" name="Google Shape;355;p42"/>
          <p:cNvCxnSpPr/>
          <p:nvPr/>
        </p:nvCxnSpPr>
        <p:spPr>
          <a:xfrm flipH="1" rot="10800000">
            <a:off x="3605550" y="1550563"/>
            <a:ext cx="210300" cy="1161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56" name="Google Shape;356;p42"/>
          <p:cNvSpPr txBox="1"/>
          <p:nvPr/>
        </p:nvSpPr>
        <p:spPr>
          <a:xfrm>
            <a:off x="6739575" y="1487188"/>
            <a:ext cx="1479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FF0000"/>
                </a:solidFill>
              </a:rPr>
              <a:t>( from 0.27 to 0.31 )</a:t>
            </a:r>
            <a:endParaRPr sz="900">
              <a:solidFill>
                <a:srgbClr val="FF0000"/>
              </a:solidFill>
            </a:endParaRPr>
          </a:p>
        </p:txBody>
      </p:sp>
      <p:cxnSp>
        <p:nvCxnSpPr>
          <p:cNvPr id="357" name="Google Shape;357;p42"/>
          <p:cNvCxnSpPr>
            <a:stCxn id="356" idx="1"/>
          </p:cNvCxnSpPr>
          <p:nvPr/>
        </p:nvCxnSpPr>
        <p:spPr>
          <a:xfrm rot="10800000">
            <a:off x="6587175" y="1559638"/>
            <a:ext cx="152400" cy="891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2" name="Google Shape;362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6550" y="1510299"/>
            <a:ext cx="4164950" cy="3360050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p43"/>
          <p:cNvSpPr txBox="1"/>
          <p:nvPr/>
        </p:nvSpPr>
        <p:spPr>
          <a:xfrm>
            <a:off x="4706575" y="1017725"/>
            <a:ext cx="4164900" cy="492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/>
              <a:t>ROC curve</a:t>
            </a:r>
            <a:endParaRPr b="1" sz="2000"/>
          </a:p>
        </p:txBody>
      </p:sp>
      <p:pic>
        <p:nvPicPr>
          <p:cNvPr id="364" name="Google Shape;364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7012" y="1510325"/>
            <a:ext cx="3892175" cy="3360025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p43"/>
          <p:cNvSpPr txBox="1"/>
          <p:nvPr/>
        </p:nvSpPr>
        <p:spPr>
          <a:xfrm>
            <a:off x="387000" y="1017725"/>
            <a:ext cx="3892200" cy="492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/>
              <a:t>Precision-Recall Curve</a:t>
            </a:r>
            <a:endParaRPr b="1" sz="2000"/>
          </a:p>
        </p:txBody>
      </p:sp>
      <p:sp>
        <p:nvSpPr>
          <p:cNvPr id="366" name="Google Shape;366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Model Evaluation</a:t>
            </a:r>
            <a:endParaRPr b="1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44"/>
          <p:cNvSpPr/>
          <p:nvPr/>
        </p:nvSpPr>
        <p:spPr>
          <a:xfrm>
            <a:off x="121625" y="4015250"/>
            <a:ext cx="8920500" cy="572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372" name="Google Shape;372;p44"/>
          <p:cNvGraphicFramePr/>
          <p:nvPr/>
        </p:nvGraphicFramePr>
        <p:xfrm>
          <a:off x="162075" y="7101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{BCAAEE5F-B251-4E23-9A54-BA2DFA568AA1}</a:tableStyleId>
              </a:tblPr>
              <a:tblGrid>
                <a:gridCol w="1911625"/>
                <a:gridCol w="1366700"/>
                <a:gridCol w="1234250"/>
                <a:gridCol w="1234250"/>
                <a:gridCol w="924250"/>
                <a:gridCol w="924250"/>
                <a:gridCol w="1224700"/>
              </a:tblGrid>
              <a:tr h="4769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000"/>
                        <a:t>Models</a:t>
                      </a:r>
                      <a:endParaRPr b="1" sz="1000"/>
                    </a:p>
                  </a:txBody>
                  <a:tcPr marT="91425" marB="91425" marR="91425" marL="91425" anchor="ctr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000"/>
                        <a:t>PR-</a:t>
                      </a:r>
                      <a:r>
                        <a:rPr b="1" lang="en-GB" sz="1000"/>
                        <a:t>AUC_Train</a:t>
                      </a:r>
                      <a:endParaRPr b="1" sz="1000"/>
                    </a:p>
                  </a:txBody>
                  <a:tcPr marT="91425" marB="91425" marR="91425" marL="91425" anchor="ctr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000"/>
                        <a:t>PR_</a:t>
                      </a:r>
                      <a:r>
                        <a:rPr b="1" lang="en-GB" sz="1000"/>
                        <a:t>Auc_Test</a:t>
                      </a:r>
                      <a:endParaRPr b="1" sz="1000"/>
                    </a:p>
                  </a:txBody>
                  <a:tcPr marT="91425" marB="91425" marR="91425" marL="91425" anchor="ctr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000"/>
                        <a:t>Generalization</a:t>
                      </a:r>
                      <a:endParaRPr b="1" sz="1000"/>
                    </a:p>
                  </a:txBody>
                  <a:tcPr marT="91425" marB="91425" marR="91425" marL="91425" anchor="ctr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000"/>
                        <a:t>F1_train</a:t>
                      </a:r>
                      <a:endParaRPr b="1" sz="1000"/>
                    </a:p>
                  </a:txBody>
                  <a:tcPr marT="91425" marB="91425" marR="91425" marL="91425" anchor="ctr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000"/>
                        <a:t>F1_test</a:t>
                      </a:r>
                      <a:endParaRPr b="1" sz="1000"/>
                    </a:p>
                  </a:txBody>
                  <a:tcPr marT="91425" marB="91425" marR="91425" marL="91425" anchor="ctr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000"/>
                        <a:t>Generalization </a:t>
                      </a:r>
                      <a:endParaRPr b="1" sz="1000"/>
                    </a:p>
                  </a:txBody>
                  <a:tcPr marT="91425" marB="91425" marR="91425" marL="91425" anchor="ctr">
                    <a:solidFill>
                      <a:schemeClr val="lt2"/>
                    </a:solidFill>
                  </a:tcPr>
                </a:tc>
              </a:tr>
              <a:tr h="477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000"/>
                        <a:t>Baseline Model</a:t>
                      </a:r>
                      <a:endParaRPr b="1" sz="1000"/>
                    </a:p>
                  </a:txBody>
                  <a:tcPr marT="91425" marB="91425" marR="91425" marL="91425" anchor="ctr">
                    <a:solidFill>
                      <a:srgbClr val="C8C3B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700">
                          <a:solidFill>
                            <a:srgbClr val="9E9E9E"/>
                          </a:solidFill>
                        </a:rPr>
                        <a:t>0.05</a:t>
                      </a:r>
                      <a:endParaRPr sz="1700">
                        <a:solidFill>
                          <a:srgbClr val="9E9E9E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700">
                          <a:solidFill>
                            <a:srgbClr val="9E9E9E"/>
                          </a:solidFill>
                        </a:rPr>
                        <a:t>0.05</a:t>
                      </a:r>
                      <a:endParaRPr sz="1700">
                        <a:solidFill>
                          <a:srgbClr val="9E9E9E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700">
                          <a:solidFill>
                            <a:srgbClr val="9E9E9E"/>
                          </a:solidFill>
                        </a:rPr>
                        <a:t>0.27</a:t>
                      </a:r>
                      <a:endParaRPr sz="1700">
                        <a:solidFill>
                          <a:srgbClr val="9E9E9E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700">
                          <a:solidFill>
                            <a:srgbClr val="9E9E9E"/>
                          </a:solidFill>
                        </a:rPr>
                        <a:t>0.10</a:t>
                      </a:r>
                      <a:endParaRPr sz="1700">
                        <a:solidFill>
                          <a:srgbClr val="9E9E9E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700">
                          <a:solidFill>
                            <a:srgbClr val="9E9E9E"/>
                          </a:solidFill>
                        </a:rPr>
                        <a:t>0.10</a:t>
                      </a:r>
                      <a:endParaRPr sz="1700">
                        <a:solidFill>
                          <a:srgbClr val="9E9E9E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700">
                          <a:solidFill>
                            <a:srgbClr val="9E9E9E"/>
                          </a:solidFill>
                        </a:rPr>
                        <a:t>0.25</a:t>
                      </a:r>
                      <a:endParaRPr sz="1700">
                        <a:solidFill>
                          <a:srgbClr val="9E9E9E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  <a:tr h="477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000"/>
                        <a:t>O/S</a:t>
                      </a:r>
                      <a:r>
                        <a:rPr b="1" lang="en-GB" sz="1000"/>
                        <a:t> + U/S + GradientBoost</a:t>
                      </a:r>
                      <a:endParaRPr b="1" sz="1000"/>
                    </a:p>
                  </a:txBody>
                  <a:tcPr marT="91425" marB="91425" marR="91425" marL="91425" anchor="ctr">
                    <a:solidFill>
                      <a:srgbClr val="C8C3B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700">
                          <a:solidFill>
                            <a:srgbClr val="9E9E9E"/>
                          </a:solidFill>
                        </a:rPr>
                        <a:t>0.28</a:t>
                      </a:r>
                      <a:endParaRPr sz="1700">
                        <a:solidFill>
                          <a:srgbClr val="9E9E9E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700">
                          <a:solidFill>
                            <a:srgbClr val="9E9E9E"/>
                          </a:solidFill>
                        </a:rPr>
                        <a:t>0.25</a:t>
                      </a:r>
                      <a:endParaRPr sz="1700">
                        <a:solidFill>
                          <a:srgbClr val="9E9E9E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700">
                          <a:solidFill>
                            <a:srgbClr val="9E9E9E"/>
                          </a:solidFill>
                        </a:rPr>
                        <a:t>9.33</a:t>
                      </a:r>
                      <a:endParaRPr sz="1700">
                        <a:solidFill>
                          <a:srgbClr val="9E9E9E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700">
                          <a:solidFill>
                            <a:srgbClr val="9E9E9E"/>
                          </a:solidFill>
                        </a:rPr>
                        <a:t>0.34</a:t>
                      </a:r>
                      <a:endParaRPr sz="1700">
                        <a:solidFill>
                          <a:srgbClr val="9E9E9E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700">
                          <a:solidFill>
                            <a:srgbClr val="9E9E9E"/>
                          </a:solidFill>
                        </a:rPr>
                        <a:t>0.28</a:t>
                      </a:r>
                      <a:endParaRPr sz="1700">
                        <a:solidFill>
                          <a:srgbClr val="9E9E9E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700">
                          <a:solidFill>
                            <a:srgbClr val="9E9E9E"/>
                          </a:solidFill>
                        </a:rPr>
                        <a:t>18.95</a:t>
                      </a:r>
                      <a:endParaRPr sz="1700">
                        <a:solidFill>
                          <a:srgbClr val="9E9E9E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  <a:tr h="477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000"/>
                        <a:t>O/S + U/S + </a:t>
                      </a:r>
                      <a:r>
                        <a:rPr b="1" lang="en-GB" sz="1000"/>
                        <a:t>RandomForest</a:t>
                      </a:r>
                      <a:endParaRPr b="1" sz="1000"/>
                    </a:p>
                  </a:txBody>
                  <a:tcPr marT="91425" marB="91425" marR="91425" marL="91425" anchor="ctr">
                    <a:solidFill>
                      <a:srgbClr val="C8C3B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700">
                          <a:solidFill>
                            <a:srgbClr val="9E9E9E"/>
                          </a:solidFill>
                        </a:rPr>
                        <a:t>0.21</a:t>
                      </a:r>
                      <a:endParaRPr sz="1700">
                        <a:solidFill>
                          <a:srgbClr val="9E9E9E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700">
                          <a:solidFill>
                            <a:srgbClr val="9E9E9E"/>
                          </a:solidFill>
                        </a:rPr>
                        <a:t>0.20</a:t>
                      </a:r>
                      <a:endParaRPr sz="1700">
                        <a:solidFill>
                          <a:srgbClr val="9E9E9E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700">
                          <a:solidFill>
                            <a:srgbClr val="9E9E9E"/>
                          </a:solidFill>
                        </a:rPr>
                        <a:t>4.59</a:t>
                      </a:r>
                      <a:endParaRPr sz="1700">
                        <a:solidFill>
                          <a:srgbClr val="9E9E9E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700">
                          <a:solidFill>
                            <a:srgbClr val="9E9E9E"/>
                          </a:solidFill>
                        </a:rPr>
                        <a:t>0.17</a:t>
                      </a:r>
                      <a:endParaRPr sz="1700">
                        <a:solidFill>
                          <a:srgbClr val="9E9E9E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700">
                          <a:solidFill>
                            <a:srgbClr val="9E9E9E"/>
                          </a:solidFill>
                        </a:rPr>
                        <a:t>0.16</a:t>
                      </a:r>
                      <a:endParaRPr sz="1700">
                        <a:solidFill>
                          <a:srgbClr val="9E9E9E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700">
                          <a:solidFill>
                            <a:srgbClr val="9E9E9E"/>
                          </a:solidFill>
                        </a:rPr>
                        <a:t>5.62</a:t>
                      </a:r>
                      <a:endParaRPr sz="1700">
                        <a:solidFill>
                          <a:srgbClr val="9E9E9E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  <a:tr h="477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000"/>
                        <a:t>O/S + U/S </a:t>
                      </a:r>
                      <a:r>
                        <a:rPr b="1" lang="en-GB" sz="1000"/>
                        <a:t>+ LightGBM</a:t>
                      </a:r>
                      <a:endParaRPr b="1" sz="1000"/>
                    </a:p>
                  </a:txBody>
                  <a:tcPr marT="91425" marB="91425" marR="91425" marL="91425" anchor="ctr">
                    <a:solidFill>
                      <a:srgbClr val="C8C3B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700">
                          <a:solidFill>
                            <a:srgbClr val="9E9E9E"/>
                          </a:solidFill>
                        </a:rPr>
                        <a:t>0.28</a:t>
                      </a:r>
                      <a:endParaRPr sz="1700">
                        <a:solidFill>
                          <a:srgbClr val="9E9E9E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700">
                          <a:solidFill>
                            <a:srgbClr val="9E9E9E"/>
                          </a:solidFill>
                        </a:rPr>
                        <a:t>0.26</a:t>
                      </a:r>
                      <a:endParaRPr sz="1700">
                        <a:solidFill>
                          <a:srgbClr val="9E9E9E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700">
                          <a:solidFill>
                            <a:srgbClr val="9E9E9E"/>
                          </a:solidFill>
                        </a:rPr>
                        <a:t>4.67</a:t>
                      </a:r>
                      <a:endParaRPr sz="1700">
                        <a:solidFill>
                          <a:srgbClr val="9E9E9E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700">
                          <a:solidFill>
                            <a:srgbClr val="9E9E9E"/>
                          </a:solidFill>
                        </a:rPr>
                        <a:t>0.32</a:t>
                      </a:r>
                      <a:endParaRPr sz="1700">
                        <a:solidFill>
                          <a:srgbClr val="9E9E9E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700">
                          <a:solidFill>
                            <a:srgbClr val="9E9E9E"/>
                          </a:solidFill>
                        </a:rPr>
                        <a:t>0.29</a:t>
                      </a:r>
                      <a:endParaRPr sz="1700">
                        <a:solidFill>
                          <a:srgbClr val="9E9E9E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700">
                          <a:solidFill>
                            <a:srgbClr val="9E9E9E"/>
                          </a:solidFill>
                        </a:rPr>
                        <a:t>9.15</a:t>
                      </a:r>
                      <a:endParaRPr sz="1700">
                        <a:solidFill>
                          <a:srgbClr val="9E9E9E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  <a:tr h="477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000"/>
                        <a:t>Smote + GradientBoost</a:t>
                      </a:r>
                      <a:endParaRPr b="1" sz="1000"/>
                    </a:p>
                  </a:txBody>
                  <a:tcPr marT="91425" marB="91425" marR="91425" marL="91425" anchor="ctr">
                    <a:solidFill>
                      <a:srgbClr val="C8C3B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700">
                          <a:solidFill>
                            <a:srgbClr val="9E9E9E"/>
                          </a:solidFill>
                        </a:rPr>
                        <a:t>0.30</a:t>
                      </a:r>
                      <a:endParaRPr sz="1700">
                        <a:solidFill>
                          <a:srgbClr val="9E9E9E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700">
                          <a:solidFill>
                            <a:srgbClr val="9E9E9E"/>
                          </a:solidFill>
                        </a:rPr>
                        <a:t>0.26</a:t>
                      </a:r>
                      <a:endParaRPr sz="1700">
                        <a:solidFill>
                          <a:srgbClr val="9E9E9E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700">
                          <a:solidFill>
                            <a:srgbClr val="9E9E9E"/>
                          </a:solidFill>
                        </a:rPr>
                        <a:t>11.83</a:t>
                      </a:r>
                      <a:endParaRPr sz="1700">
                        <a:solidFill>
                          <a:srgbClr val="9E9E9E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700">
                          <a:solidFill>
                            <a:srgbClr val="9E9E9E"/>
                          </a:solidFill>
                        </a:rPr>
                        <a:t>0.24</a:t>
                      </a:r>
                      <a:endParaRPr sz="1700">
                        <a:solidFill>
                          <a:srgbClr val="9E9E9E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700">
                          <a:solidFill>
                            <a:srgbClr val="9E9E9E"/>
                          </a:solidFill>
                        </a:rPr>
                        <a:t>0.27</a:t>
                      </a:r>
                      <a:endParaRPr sz="1700">
                        <a:solidFill>
                          <a:srgbClr val="9E9E9E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700">
                          <a:solidFill>
                            <a:srgbClr val="9E9E9E"/>
                          </a:solidFill>
                        </a:rPr>
                        <a:t>10.82</a:t>
                      </a:r>
                      <a:endParaRPr sz="1700">
                        <a:solidFill>
                          <a:srgbClr val="9E9E9E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  <a:tr h="477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000"/>
                        <a:t>Smote + RandomForest</a:t>
                      </a:r>
                      <a:endParaRPr b="1" sz="1000"/>
                    </a:p>
                  </a:txBody>
                  <a:tcPr marT="91425" marB="91425" marR="91425" marL="91425" anchor="ctr">
                    <a:solidFill>
                      <a:srgbClr val="C8C3B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700">
                          <a:solidFill>
                            <a:srgbClr val="9E9E9E"/>
                          </a:solidFill>
                        </a:rPr>
                        <a:t>0.24</a:t>
                      </a:r>
                      <a:endParaRPr sz="1700">
                        <a:solidFill>
                          <a:srgbClr val="9E9E9E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700">
                          <a:solidFill>
                            <a:srgbClr val="9E9E9E"/>
                          </a:solidFill>
                        </a:rPr>
                        <a:t>0.22</a:t>
                      </a:r>
                      <a:endParaRPr sz="1700">
                        <a:solidFill>
                          <a:srgbClr val="9E9E9E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700">
                          <a:solidFill>
                            <a:srgbClr val="9E9E9E"/>
                          </a:solidFill>
                        </a:rPr>
                        <a:t>6.71</a:t>
                      </a:r>
                      <a:endParaRPr sz="1700">
                        <a:solidFill>
                          <a:srgbClr val="9E9E9E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700">
                          <a:solidFill>
                            <a:srgbClr val="9E9E9E"/>
                          </a:solidFill>
                        </a:rPr>
                        <a:t>0.24</a:t>
                      </a:r>
                      <a:endParaRPr sz="1700">
                        <a:solidFill>
                          <a:srgbClr val="9E9E9E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700">
                          <a:solidFill>
                            <a:srgbClr val="9E9E9E"/>
                          </a:solidFill>
                        </a:rPr>
                        <a:t>0.24</a:t>
                      </a:r>
                      <a:endParaRPr sz="1700">
                        <a:solidFill>
                          <a:srgbClr val="9E9E9E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700">
                          <a:solidFill>
                            <a:srgbClr val="9E9E9E"/>
                          </a:solidFill>
                        </a:rPr>
                        <a:t>0.77</a:t>
                      </a:r>
                      <a:endParaRPr sz="1700">
                        <a:solidFill>
                          <a:srgbClr val="9E9E9E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  <a:tr h="477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000"/>
                        <a:t>Smote + LightGBM</a:t>
                      </a:r>
                      <a:endParaRPr b="1" sz="1000"/>
                    </a:p>
                  </a:txBody>
                  <a:tcPr marT="91425" marB="91425" marR="91425" marL="91425" anchor="ctr">
                    <a:solidFill>
                      <a:srgbClr val="C8C3B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700"/>
                        <a:t>0.33</a:t>
                      </a:r>
                      <a:endParaRPr sz="17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700"/>
                        <a:t>0.31</a:t>
                      </a:r>
                      <a:endParaRPr sz="17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700"/>
                        <a:t>6.67</a:t>
                      </a:r>
                      <a:endParaRPr sz="17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700"/>
                        <a:t>0.31</a:t>
                      </a:r>
                      <a:endParaRPr sz="17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700"/>
                        <a:t>0.32</a:t>
                      </a:r>
                      <a:endParaRPr sz="17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700"/>
                        <a:t>0.96</a:t>
                      </a:r>
                      <a:endParaRPr sz="1700"/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cxnSp>
        <p:nvCxnSpPr>
          <p:cNvPr id="373" name="Google Shape;373;p44"/>
          <p:cNvCxnSpPr/>
          <p:nvPr/>
        </p:nvCxnSpPr>
        <p:spPr>
          <a:xfrm rot="10800000">
            <a:off x="1751750" y="4334750"/>
            <a:ext cx="682200" cy="35550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74" name="Google Shape;374;p44"/>
          <p:cNvSpPr txBox="1"/>
          <p:nvPr/>
        </p:nvSpPr>
        <p:spPr>
          <a:xfrm>
            <a:off x="2339875" y="4633025"/>
            <a:ext cx="562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accent2"/>
                </a:solidFill>
              </a:rPr>
              <a:t>Production Model chosen for best score and generalization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375" name="Google Shape;375;p44"/>
          <p:cNvSpPr txBox="1"/>
          <p:nvPr>
            <p:ph type="title"/>
          </p:nvPr>
        </p:nvSpPr>
        <p:spPr>
          <a:xfrm>
            <a:off x="311700" y="137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Model Evaluation</a:t>
            </a:r>
            <a:endParaRPr b="1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0" name="Google Shape;380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255" y="1093925"/>
            <a:ext cx="7839695" cy="3697650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Feature Importance (Top 20)</a:t>
            </a:r>
            <a:endParaRPr b="1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86" name="Google Shape;386;p46"/>
          <p:cNvGraphicFramePr/>
          <p:nvPr/>
        </p:nvGraphicFramePr>
        <p:xfrm>
          <a:off x="611175" y="1168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{BCAAEE5F-B251-4E23-9A54-BA2DFA568AA1}</a:tableStyleId>
              </a:tblPr>
              <a:tblGrid>
                <a:gridCol w="3931250"/>
                <a:gridCol w="3931250"/>
              </a:tblGrid>
              <a:tr h="679050"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b="1" lang="en-GB" sz="1600">
                          <a:solidFill>
                            <a:schemeClr val="dk2"/>
                          </a:solidFill>
                        </a:rPr>
                        <a:t>Inaccuracy Costs</a:t>
                      </a:r>
                      <a:endParaRPr b="1" sz="1600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chemeClr val="lt2"/>
                    </a:solidFill>
                  </a:tcPr>
                </a:tc>
                <a:tc hMerge="1"/>
              </a:tr>
              <a:tr h="3518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b="1" lang="en-GB" sz="1600">
                          <a:solidFill>
                            <a:schemeClr val="dk2"/>
                          </a:solidFill>
                        </a:rPr>
                        <a:t>Impact of False Positive indication of West Nile Virus</a:t>
                      </a:r>
                      <a:endParaRPr b="1" sz="1600"/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b="1" lang="en-GB" sz="1600">
                          <a:solidFill>
                            <a:schemeClr val="dk2"/>
                          </a:solidFill>
                        </a:rPr>
                        <a:t>Impact of False Negative indication of West Nile Virus</a:t>
                      </a:r>
                      <a:endParaRPr sz="1600"/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</a:tr>
              <a:tr h="1715700">
                <a:tc>
                  <a:txBody>
                    <a:bodyPr/>
                    <a:lstStyle/>
                    <a:p>
                      <a:pPr indent="-3302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AutoNum type="arabicPeriod"/>
                      </a:pPr>
                      <a:r>
                        <a:rPr lang="en-GB" sz="1600">
                          <a:solidFill>
                            <a:schemeClr val="dk1"/>
                          </a:solidFill>
                        </a:rPr>
                        <a:t>Unnecessary Spraying</a:t>
                      </a:r>
                      <a:endParaRPr sz="1600">
                        <a:solidFill>
                          <a:schemeClr val="dk1"/>
                        </a:solidFill>
                      </a:endParaRPr>
                    </a:p>
                    <a:p>
                      <a:pPr indent="-3302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AutoNum type="arabicPeriod"/>
                      </a:pPr>
                      <a:r>
                        <a:rPr lang="en-GB" sz="1600">
                          <a:solidFill>
                            <a:schemeClr val="dk1"/>
                          </a:solidFill>
                        </a:rPr>
                        <a:t>Loss of Productivity of Civil Servants</a:t>
                      </a:r>
                      <a:endParaRPr sz="1600">
                        <a:solidFill>
                          <a:schemeClr val="dk1"/>
                        </a:solidFill>
                      </a:endParaRPr>
                    </a:p>
                    <a:p>
                      <a:pPr indent="-3302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AutoNum type="arabicPeriod"/>
                      </a:pPr>
                      <a:r>
                        <a:rPr lang="en-GB" sz="1600">
                          <a:solidFill>
                            <a:schemeClr val="dk1"/>
                          </a:solidFill>
                        </a:rPr>
                        <a:t>Causes disruption to daily life in affected communities</a:t>
                      </a:r>
                      <a:endParaRPr sz="1600">
                        <a:solidFill>
                          <a:schemeClr val="dk1"/>
                        </a:solidFill>
                      </a:endParaRPr>
                    </a:p>
                    <a:p>
                      <a:pPr indent="-3302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AutoNum type="arabicPeriod"/>
                      </a:pPr>
                      <a:r>
                        <a:rPr lang="en-GB" sz="1600">
                          <a:solidFill>
                            <a:schemeClr val="dk1"/>
                          </a:solidFill>
                        </a:rPr>
                        <a:t>Increased burden on taxpayers</a:t>
                      </a:r>
                      <a:endParaRPr sz="16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3302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AutoNum type="arabicPeriod"/>
                      </a:pPr>
                      <a:r>
                        <a:rPr lang="en-GB" sz="1600">
                          <a:solidFill>
                            <a:schemeClr val="dk1"/>
                          </a:solidFill>
                        </a:rPr>
                        <a:t>Increased proliferation of West Nile Virus disease</a:t>
                      </a:r>
                      <a:endParaRPr sz="1600">
                        <a:solidFill>
                          <a:schemeClr val="dk1"/>
                        </a:solidFill>
                      </a:endParaRPr>
                    </a:p>
                    <a:p>
                      <a:pPr indent="-3302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AutoNum type="arabicPeriod"/>
                      </a:pPr>
                      <a:r>
                        <a:rPr lang="en-GB" sz="1600">
                          <a:solidFill>
                            <a:schemeClr val="dk1"/>
                          </a:solidFill>
                        </a:rPr>
                        <a:t>Increased strain on health care resources due to rise in cases</a:t>
                      </a:r>
                      <a:endParaRPr sz="1600">
                        <a:solidFill>
                          <a:schemeClr val="dk1"/>
                        </a:solidFill>
                      </a:endParaRPr>
                    </a:p>
                    <a:p>
                      <a:pPr indent="-3302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AutoNum type="arabicPeriod"/>
                      </a:pPr>
                      <a:r>
                        <a:rPr lang="en-GB" sz="1600">
                          <a:solidFill>
                            <a:schemeClr val="dk1"/>
                          </a:solidFill>
                        </a:rPr>
                        <a:t>Public Health reputational and political risk</a:t>
                      </a:r>
                      <a:endParaRPr sz="16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387" name="Google Shape;387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Cost-Benefit Analysis</a:t>
            </a:r>
            <a:endParaRPr b="1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2" name="Google Shape;392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7500" y="997175"/>
            <a:ext cx="7014149" cy="2708700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p47"/>
          <p:cNvSpPr txBox="1"/>
          <p:nvPr/>
        </p:nvSpPr>
        <p:spPr>
          <a:xfrm>
            <a:off x="628375" y="3734500"/>
            <a:ext cx="80724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400"/>
              <a:buChar char="●"/>
            </a:pPr>
            <a:r>
              <a:rPr lang="en-GB">
                <a:solidFill>
                  <a:srgbClr val="9E9E9E"/>
                </a:solidFill>
              </a:rPr>
              <a:t>The costs of spraying are a fraction of the Medical and Productivity costs (not to mention the lives lost), which makes the effort well worth the financial investment</a:t>
            </a:r>
            <a:endParaRPr>
              <a:solidFill>
                <a:srgbClr val="9E9E9E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400"/>
              <a:buChar char="●"/>
            </a:pPr>
            <a:r>
              <a:rPr lang="en-GB">
                <a:solidFill>
                  <a:srgbClr val="9E9E9E"/>
                </a:solidFill>
              </a:rPr>
              <a:t>Usage of our model would assist in a more target usage of pesticide spray which could also further reduce costs</a:t>
            </a:r>
            <a:endParaRPr>
              <a:solidFill>
                <a:srgbClr val="9E9E9E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400"/>
              <a:buChar char="●"/>
            </a:pPr>
            <a:r>
              <a:rPr lang="en-GB">
                <a:solidFill>
                  <a:srgbClr val="9E9E9E"/>
                </a:solidFill>
              </a:rPr>
              <a:t>Money saved for the taxpayer could engender more fiscal confidence in public health system</a:t>
            </a:r>
            <a:endParaRPr>
              <a:solidFill>
                <a:srgbClr val="9E9E9E"/>
              </a:solidFill>
            </a:endParaRPr>
          </a:p>
        </p:txBody>
      </p:sp>
      <p:sp>
        <p:nvSpPr>
          <p:cNvPr id="394" name="Google Shape;394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Cost-Benefit Analysis</a:t>
            </a:r>
            <a:endParaRPr b="1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48"/>
          <p:cNvSpPr txBox="1"/>
          <p:nvPr>
            <p:ph idx="1" type="body"/>
          </p:nvPr>
        </p:nvSpPr>
        <p:spPr>
          <a:xfrm>
            <a:off x="311700" y="1179125"/>
            <a:ext cx="6158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Work absenteeism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Public health impact and cost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Government and Public Health Officials reputational loss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Impact to families (financial burden, caregiver costs for most </a:t>
            </a:r>
            <a:r>
              <a:rPr lang="en-GB" sz="1600"/>
              <a:t>vulnerable</a:t>
            </a:r>
            <a:r>
              <a:rPr lang="en-GB" sz="1600"/>
              <a:t>, etc.)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Decreased tourism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Increased death risk amongst population might incur public outrage</a:t>
            </a:r>
            <a:endParaRPr sz="1600"/>
          </a:p>
        </p:txBody>
      </p:sp>
      <p:sp>
        <p:nvSpPr>
          <p:cNvPr id="400" name="Google Shape;400;p48"/>
          <p:cNvSpPr txBox="1"/>
          <p:nvPr/>
        </p:nvSpPr>
        <p:spPr>
          <a:xfrm>
            <a:off x="4865400" y="4186600"/>
            <a:ext cx="1605000" cy="400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lt1"/>
                </a:solidFill>
              </a:rPr>
              <a:t>Recommend to :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401" name="Google Shape;401;p48"/>
          <p:cNvSpPr txBox="1"/>
          <p:nvPr/>
        </p:nvSpPr>
        <p:spPr>
          <a:xfrm>
            <a:off x="6622850" y="4186600"/>
            <a:ext cx="1605000" cy="4002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lt1"/>
                </a:solidFill>
              </a:rPr>
              <a:t>SPRAY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402" name="Google Shape;402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Negative Externalities due to WNV</a:t>
            </a:r>
            <a:endParaRPr b="1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49"/>
          <p:cNvSpPr/>
          <p:nvPr/>
        </p:nvSpPr>
        <p:spPr>
          <a:xfrm>
            <a:off x="4799100" y="1500950"/>
            <a:ext cx="3960000" cy="36000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21540000" dist="19050">
              <a:srgbClr val="FFFF00">
                <a:alpha val="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p49"/>
          <p:cNvSpPr/>
          <p:nvPr/>
        </p:nvSpPr>
        <p:spPr>
          <a:xfrm>
            <a:off x="442325" y="1500950"/>
            <a:ext cx="3960000" cy="36000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21540000" dist="19050">
              <a:srgbClr val="FFFF00">
                <a:alpha val="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9" name="Google Shape;409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9925" y="1606400"/>
            <a:ext cx="3664799" cy="3389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21540000" dist="19050">
              <a:srgbClr val="FFFF00">
                <a:alpha val="0"/>
              </a:srgbClr>
            </a:outerShdw>
          </a:effectLst>
        </p:spPr>
      </p:pic>
      <p:sp>
        <p:nvSpPr>
          <p:cNvPr id="410" name="Google Shape;410;p49"/>
          <p:cNvSpPr txBox="1"/>
          <p:nvPr>
            <p:ph type="title"/>
          </p:nvPr>
        </p:nvSpPr>
        <p:spPr>
          <a:xfrm>
            <a:off x="311700" y="1164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Spray Data Analysis</a:t>
            </a:r>
            <a:endParaRPr b="1"/>
          </a:p>
        </p:txBody>
      </p:sp>
      <p:sp>
        <p:nvSpPr>
          <p:cNvPr id="411" name="Google Shape;411;p49"/>
          <p:cNvSpPr txBox="1"/>
          <p:nvPr>
            <p:ph idx="1" type="body"/>
          </p:nvPr>
        </p:nvSpPr>
        <p:spPr>
          <a:xfrm>
            <a:off x="442325" y="765350"/>
            <a:ext cx="7997700" cy="621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GB" sz="1600"/>
              <a:t>There are a total of 9 spray dates in dataset, 1 in 2011 and 8 in 2013.</a:t>
            </a:r>
            <a:endParaRPr sz="160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275"/>
              <a:buNone/>
            </a:pPr>
            <a:r>
              <a:rPr lang="en-GB" sz="1600"/>
              <a:t>Spraying is done indiscriminately, regardless of whether there is a WNV hotspot or not.</a:t>
            </a:r>
            <a:endParaRPr sz="1250"/>
          </a:p>
        </p:txBody>
      </p:sp>
      <p:sp>
        <p:nvSpPr>
          <p:cNvPr id="412" name="Google Shape;412;p49"/>
          <p:cNvSpPr txBox="1"/>
          <p:nvPr/>
        </p:nvSpPr>
        <p:spPr>
          <a:xfrm>
            <a:off x="3458219" y="1500950"/>
            <a:ext cx="944100" cy="400200"/>
          </a:xfrm>
          <a:prstGeom prst="rect">
            <a:avLst/>
          </a:prstGeom>
          <a:solidFill>
            <a:srgbClr val="FCE5CD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2011</a:t>
            </a:r>
            <a:endParaRPr b="1"/>
          </a:p>
        </p:txBody>
      </p:sp>
      <p:pic>
        <p:nvPicPr>
          <p:cNvPr id="413" name="Google Shape;413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0137" y="1606400"/>
            <a:ext cx="3777916" cy="3389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21540000" dist="19050">
              <a:srgbClr val="FFFF00">
                <a:alpha val="0"/>
              </a:srgbClr>
            </a:outerShdw>
          </a:effectLst>
        </p:spPr>
      </p:pic>
      <p:sp>
        <p:nvSpPr>
          <p:cNvPr id="414" name="Google Shape;414;p49"/>
          <p:cNvSpPr txBox="1"/>
          <p:nvPr/>
        </p:nvSpPr>
        <p:spPr>
          <a:xfrm>
            <a:off x="7799111" y="1500950"/>
            <a:ext cx="960000" cy="400200"/>
          </a:xfrm>
          <a:prstGeom prst="rect">
            <a:avLst/>
          </a:prstGeom>
          <a:solidFill>
            <a:srgbClr val="D5A6BD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2013</a:t>
            </a:r>
            <a:endParaRPr b="1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50"/>
          <p:cNvSpPr/>
          <p:nvPr/>
        </p:nvSpPr>
        <p:spPr>
          <a:xfrm>
            <a:off x="4799100" y="1500950"/>
            <a:ext cx="3960000" cy="36000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21540000" dist="19050">
              <a:srgbClr val="FFFF00">
                <a:alpha val="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p50"/>
          <p:cNvSpPr/>
          <p:nvPr/>
        </p:nvSpPr>
        <p:spPr>
          <a:xfrm>
            <a:off x="431825" y="1500950"/>
            <a:ext cx="3960000" cy="36000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21540000" dist="19050">
              <a:srgbClr val="FFFF00">
                <a:alpha val="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p50"/>
          <p:cNvSpPr txBox="1"/>
          <p:nvPr>
            <p:ph type="title"/>
          </p:nvPr>
        </p:nvSpPr>
        <p:spPr>
          <a:xfrm>
            <a:off x="311700" y="1164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Spray Data Analysis - 7 Sep 2011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422" name="Google Shape;422;p50"/>
          <p:cNvSpPr txBox="1"/>
          <p:nvPr/>
        </p:nvSpPr>
        <p:spPr>
          <a:xfrm>
            <a:off x="5485100" y="75450"/>
            <a:ext cx="3568800" cy="7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250">
                <a:solidFill>
                  <a:schemeClr val="lt2"/>
                </a:solidFill>
              </a:rPr>
              <a:t>To test the effectiveness of the spray, we look at number of mosquitoes two weeks before and after spray (based on life cycle of a mosquito).</a:t>
            </a:r>
            <a:endParaRPr/>
          </a:p>
        </p:txBody>
      </p:sp>
      <p:sp>
        <p:nvSpPr>
          <p:cNvPr id="423" name="Google Shape;423;p50"/>
          <p:cNvSpPr txBox="1"/>
          <p:nvPr>
            <p:ph idx="1" type="body"/>
          </p:nvPr>
        </p:nvSpPr>
        <p:spPr>
          <a:xfrm>
            <a:off x="431825" y="872025"/>
            <a:ext cx="3960000" cy="432000"/>
          </a:xfrm>
          <a:prstGeom prst="rect">
            <a:avLst/>
          </a:prstGeom>
          <a:solidFill>
            <a:srgbClr val="E0C3F4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SzPts val="935"/>
              <a:buNone/>
            </a:pPr>
            <a:r>
              <a:rPr b="1" lang="en-GB">
                <a:solidFill>
                  <a:srgbClr val="FF0000"/>
                </a:solidFill>
              </a:rPr>
              <a:t>1</a:t>
            </a:r>
            <a:r>
              <a:rPr b="1" lang="en-GB">
                <a:solidFill>
                  <a:schemeClr val="lt1"/>
                </a:solidFill>
              </a:rPr>
              <a:t> WNV Hotspot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424" name="Google Shape;424;p50"/>
          <p:cNvSpPr txBox="1"/>
          <p:nvPr>
            <p:ph idx="2" type="body"/>
          </p:nvPr>
        </p:nvSpPr>
        <p:spPr>
          <a:xfrm>
            <a:off x="4799100" y="872750"/>
            <a:ext cx="3960000" cy="432000"/>
          </a:xfrm>
          <a:prstGeom prst="rect">
            <a:avLst/>
          </a:prstGeom>
          <a:solidFill>
            <a:srgbClr val="E0C3F4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-GB">
                <a:solidFill>
                  <a:srgbClr val="FF0000"/>
                </a:solidFill>
              </a:rPr>
              <a:t>0</a:t>
            </a:r>
            <a:r>
              <a:rPr b="1" lang="en-GB">
                <a:solidFill>
                  <a:schemeClr val="dk2"/>
                </a:solidFill>
              </a:rPr>
              <a:t> left</a:t>
            </a:r>
            <a:endParaRPr b="1">
              <a:solidFill>
                <a:schemeClr val="dk2"/>
              </a:solidFill>
            </a:endParaRPr>
          </a:p>
        </p:txBody>
      </p:sp>
      <p:pic>
        <p:nvPicPr>
          <p:cNvPr id="425" name="Google Shape;425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025" y="1664950"/>
            <a:ext cx="3879900" cy="31120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21540000" dist="19050">
              <a:srgbClr val="FFFF00">
                <a:alpha val="0"/>
              </a:srgbClr>
            </a:outerShdw>
          </a:effectLst>
        </p:spPr>
      </p:pic>
      <p:sp>
        <p:nvSpPr>
          <p:cNvPr id="426" name="Google Shape;426;p50"/>
          <p:cNvSpPr txBox="1"/>
          <p:nvPr/>
        </p:nvSpPr>
        <p:spPr>
          <a:xfrm>
            <a:off x="2783825" y="1500950"/>
            <a:ext cx="1608000" cy="400200"/>
          </a:xfrm>
          <a:prstGeom prst="rect">
            <a:avLst/>
          </a:prstGeom>
          <a:solidFill>
            <a:srgbClr val="FCE5CD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2 weeks before</a:t>
            </a:r>
            <a:endParaRPr b="1"/>
          </a:p>
        </p:txBody>
      </p:sp>
      <p:pic>
        <p:nvPicPr>
          <p:cNvPr id="427" name="Google Shape;427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3200" y="1664950"/>
            <a:ext cx="3999899" cy="31120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21540000" dist="19050">
              <a:srgbClr val="FFFF00">
                <a:alpha val="0"/>
              </a:srgbClr>
            </a:outerShdw>
          </a:effectLst>
        </p:spPr>
      </p:pic>
      <p:sp>
        <p:nvSpPr>
          <p:cNvPr id="428" name="Google Shape;428;p50"/>
          <p:cNvSpPr txBox="1"/>
          <p:nvPr/>
        </p:nvSpPr>
        <p:spPr>
          <a:xfrm>
            <a:off x="7353000" y="1500950"/>
            <a:ext cx="1406100" cy="400200"/>
          </a:xfrm>
          <a:prstGeom prst="rect">
            <a:avLst/>
          </a:prstGeom>
          <a:solidFill>
            <a:srgbClr val="D5A6BD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2 weeks after</a:t>
            </a:r>
            <a:endParaRPr b="1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51"/>
          <p:cNvSpPr/>
          <p:nvPr/>
        </p:nvSpPr>
        <p:spPr>
          <a:xfrm>
            <a:off x="4799100" y="1500950"/>
            <a:ext cx="3960000" cy="36000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21540000" dist="19050">
              <a:srgbClr val="FFFF00">
                <a:alpha val="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" name="Google Shape;434;p51"/>
          <p:cNvSpPr/>
          <p:nvPr/>
        </p:nvSpPr>
        <p:spPr>
          <a:xfrm>
            <a:off x="431825" y="1500950"/>
            <a:ext cx="3960000" cy="36000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21540000" dist="19050">
              <a:srgbClr val="FFFF00">
                <a:alpha val="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p51"/>
          <p:cNvSpPr txBox="1"/>
          <p:nvPr>
            <p:ph type="title"/>
          </p:nvPr>
        </p:nvSpPr>
        <p:spPr>
          <a:xfrm>
            <a:off x="311700" y="1164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Spray Data Analysis - 25 Jul 2013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436" name="Google Shape;436;p51"/>
          <p:cNvSpPr txBox="1"/>
          <p:nvPr>
            <p:ph idx="1" type="body"/>
          </p:nvPr>
        </p:nvSpPr>
        <p:spPr>
          <a:xfrm>
            <a:off x="431825" y="872025"/>
            <a:ext cx="3960000" cy="432000"/>
          </a:xfrm>
          <a:prstGeom prst="rect">
            <a:avLst/>
          </a:prstGeom>
          <a:solidFill>
            <a:srgbClr val="E0C3F4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SzPts val="935"/>
              <a:buNone/>
            </a:pPr>
            <a:r>
              <a:rPr b="1" lang="en-GB">
                <a:solidFill>
                  <a:srgbClr val="FF0000"/>
                </a:solidFill>
              </a:rPr>
              <a:t>1</a:t>
            </a:r>
            <a:r>
              <a:rPr b="1" lang="en-GB">
                <a:solidFill>
                  <a:schemeClr val="lt1"/>
                </a:solidFill>
              </a:rPr>
              <a:t> WNV Hotspot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437" name="Google Shape;437;p51"/>
          <p:cNvSpPr txBox="1"/>
          <p:nvPr>
            <p:ph idx="2" type="body"/>
          </p:nvPr>
        </p:nvSpPr>
        <p:spPr>
          <a:xfrm>
            <a:off x="4799100" y="872750"/>
            <a:ext cx="3960000" cy="432000"/>
          </a:xfrm>
          <a:prstGeom prst="rect">
            <a:avLst/>
          </a:prstGeom>
          <a:solidFill>
            <a:srgbClr val="E0C3F4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-GB">
                <a:solidFill>
                  <a:srgbClr val="FF0000"/>
                </a:solidFill>
              </a:rPr>
              <a:t>0</a:t>
            </a:r>
            <a:r>
              <a:rPr b="1" lang="en-GB">
                <a:solidFill>
                  <a:schemeClr val="dk2"/>
                </a:solidFill>
              </a:rPr>
              <a:t> left</a:t>
            </a:r>
            <a:endParaRPr b="1">
              <a:solidFill>
                <a:schemeClr val="dk2"/>
              </a:solidFill>
            </a:endParaRPr>
          </a:p>
        </p:txBody>
      </p:sp>
      <p:pic>
        <p:nvPicPr>
          <p:cNvPr id="438" name="Google Shape;438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850" y="1577150"/>
            <a:ext cx="3703475" cy="339657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21540000" dist="19050">
              <a:srgbClr val="FFFF00">
                <a:alpha val="0"/>
              </a:srgbClr>
            </a:outerShdw>
          </a:effectLst>
        </p:spPr>
      </p:pic>
      <p:sp>
        <p:nvSpPr>
          <p:cNvPr id="439" name="Google Shape;439;p51"/>
          <p:cNvSpPr txBox="1"/>
          <p:nvPr/>
        </p:nvSpPr>
        <p:spPr>
          <a:xfrm>
            <a:off x="2821325" y="1500950"/>
            <a:ext cx="1570500" cy="400200"/>
          </a:xfrm>
          <a:prstGeom prst="rect">
            <a:avLst/>
          </a:prstGeom>
          <a:solidFill>
            <a:srgbClr val="FCE5CD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2 weeks before</a:t>
            </a:r>
            <a:endParaRPr b="1"/>
          </a:p>
        </p:txBody>
      </p:sp>
      <p:pic>
        <p:nvPicPr>
          <p:cNvPr id="440" name="Google Shape;440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27675" y="1586000"/>
            <a:ext cx="3842992" cy="336802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21540000" dist="19050">
              <a:srgbClr val="FFFF00">
                <a:alpha val="0"/>
              </a:srgbClr>
            </a:outerShdw>
          </a:effectLst>
        </p:spPr>
      </p:pic>
      <p:sp>
        <p:nvSpPr>
          <p:cNvPr id="441" name="Google Shape;441;p51"/>
          <p:cNvSpPr txBox="1"/>
          <p:nvPr/>
        </p:nvSpPr>
        <p:spPr>
          <a:xfrm>
            <a:off x="7353000" y="1500950"/>
            <a:ext cx="1406100" cy="400200"/>
          </a:xfrm>
          <a:prstGeom prst="rect">
            <a:avLst/>
          </a:prstGeom>
          <a:solidFill>
            <a:srgbClr val="D5A6BD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2 weeks after</a:t>
            </a:r>
            <a:endParaRPr b="1"/>
          </a:p>
        </p:txBody>
      </p:sp>
      <p:sp>
        <p:nvSpPr>
          <p:cNvPr id="442" name="Google Shape;442;p51"/>
          <p:cNvSpPr/>
          <p:nvPr/>
        </p:nvSpPr>
        <p:spPr>
          <a:xfrm>
            <a:off x="7784750" y="4111300"/>
            <a:ext cx="441900" cy="4002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Background - About Chicago</a:t>
            </a:r>
            <a:endParaRPr b="1"/>
          </a:p>
        </p:txBody>
      </p:sp>
      <p:sp>
        <p:nvSpPr>
          <p:cNvPr id="73" name="Google Shape;73;p16"/>
          <p:cNvSpPr txBox="1"/>
          <p:nvPr>
            <p:ph idx="1" type="body"/>
          </p:nvPr>
        </p:nvSpPr>
        <p:spPr>
          <a:xfrm>
            <a:off x="311700" y="1152475"/>
            <a:ext cx="5078400" cy="352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City in the State of </a:t>
            </a:r>
            <a:r>
              <a:rPr lang="en-GB" sz="1600"/>
              <a:t>Illinois</a:t>
            </a:r>
            <a:endParaRPr sz="1600"/>
          </a:p>
          <a:p>
            <a:pPr indent="-3302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Third latest city in the US</a:t>
            </a:r>
            <a:endParaRPr sz="1600"/>
          </a:p>
          <a:p>
            <a:pPr indent="-3302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Home to 2.7 million residents</a:t>
            </a:r>
            <a:endParaRPr sz="1600"/>
          </a:p>
          <a:p>
            <a:pPr indent="-3302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Land size about 600 </a:t>
            </a:r>
            <a:r>
              <a:rPr lang="en-GB" sz="1600"/>
              <a:t>km</a:t>
            </a:r>
            <a:r>
              <a:rPr baseline="30000" lang="en-GB" sz="1600"/>
              <a:t>2</a:t>
            </a:r>
            <a:r>
              <a:rPr lang="en-GB" sz="1600"/>
              <a:t> (Singapore is about 728 km</a:t>
            </a:r>
            <a:r>
              <a:rPr baseline="30000" lang="en-GB" sz="1600"/>
              <a:t>2</a:t>
            </a:r>
            <a:r>
              <a:rPr lang="en-GB" sz="1600"/>
              <a:t>)</a:t>
            </a:r>
            <a:endParaRPr sz="1600"/>
          </a:p>
          <a:p>
            <a:pPr indent="-3302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Extensive parklands, including 30km</a:t>
            </a:r>
            <a:r>
              <a:rPr baseline="30000" lang="en-GB" sz="1600"/>
              <a:t>2</a:t>
            </a:r>
            <a:r>
              <a:rPr lang="en-GB" sz="1600"/>
              <a:t> of city parks attract estimated 86 million visitors annually</a:t>
            </a:r>
            <a:endParaRPr sz="1600"/>
          </a:p>
          <a:p>
            <a:pPr indent="-3302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600"/>
              <a:buChar char="●"/>
            </a:pPr>
            <a:r>
              <a:rPr lang="en-GB" sz="1600"/>
              <a:t>Very passionate sports town</a:t>
            </a:r>
            <a:endParaRPr sz="1600"/>
          </a:p>
        </p:txBody>
      </p:sp>
      <p:pic>
        <p:nvPicPr>
          <p:cNvPr id="74" name="Google Shape;7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0025" y="2740800"/>
            <a:ext cx="3529850" cy="2171876"/>
          </a:xfrm>
          <a:prstGeom prst="rect">
            <a:avLst/>
          </a:prstGeom>
          <a:noFill/>
          <a:ln>
            <a:noFill/>
          </a:ln>
          <a:effectLst>
            <a:reflection blurRad="0" dir="5400000" dist="38100" endA="0" endPos="30000" fadeDir="5400012" kx="0" rotWithShape="0" algn="bl" stA="18000" stPos="0" sy="-100000" ky="0"/>
          </a:effectLst>
        </p:spPr>
      </p:pic>
      <p:pic>
        <p:nvPicPr>
          <p:cNvPr id="75" name="Google Shape;7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58125" y="117650"/>
            <a:ext cx="3361750" cy="2516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52"/>
          <p:cNvSpPr/>
          <p:nvPr/>
        </p:nvSpPr>
        <p:spPr>
          <a:xfrm>
            <a:off x="4799100" y="1500950"/>
            <a:ext cx="3960000" cy="36000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21540000" dist="19050">
              <a:srgbClr val="FFFF00">
                <a:alpha val="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" name="Google Shape;448;p52"/>
          <p:cNvSpPr/>
          <p:nvPr/>
        </p:nvSpPr>
        <p:spPr>
          <a:xfrm>
            <a:off x="431825" y="1500950"/>
            <a:ext cx="3960000" cy="36000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21540000" dist="19050">
              <a:srgbClr val="FFFF00">
                <a:alpha val="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" name="Google Shape;449;p52"/>
          <p:cNvSpPr txBox="1"/>
          <p:nvPr>
            <p:ph type="title"/>
          </p:nvPr>
        </p:nvSpPr>
        <p:spPr>
          <a:xfrm>
            <a:off x="311700" y="1164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Spray Data Analysis - 15 Aug 2013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450" name="Google Shape;450;p52"/>
          <p:cNvSpPr txBox="1"/>
          <p:nvPr>
            <p:ph idx="1" type="body"/>
          </p:nvPr>
        </p:nvSpPr>
        <p:spPr>
          <a:xfrm>
            <a:off x="431825" y="872025"/>
            <a:ext cx="3960000" cy="432000"/>
          </a:xfrm>
          <a:prstGeom prst="rect">
            <a:avLst/>
          </a:prstGeom>
          <a:solidFill>
            <a:srgbClr val="E0C3F4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SzPts val="935"/>
              <a:buNone/>
            </a:pPr>
            <a:r>
              <a:rPr b="1" lang="en-GB">
                <a:solidFill>
                  <a:srgbClr val="FF0000"/>
                </a:solidFill>
              </a:rPr>
              <a:t>4</a:t>
            </a:r>
            <a:r>
              <a:rPr b="1" lang="en-GB">
                <a:solidFill>
                  <a:schemeClr val="lt1"/>
                </a:solidFill>
              </a:rPr>
              <a:t> WNV Hotspot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451" name="Google Shape;451;p52"/>
          <p:cNvSpPr txBox="1"/>
          <p:nvPr>
            <p:ph idx="2" type="body"/>
          </p:nvPr>
        </p:nvSpPr>
        <p:spPr>
          <a:xfrm>
            <a:off x="4799100" y="872750"/>
            <a:ext cx="3960000" cy="432000"/>
          </a:xfrm>
          <a:prstGeom prst="rect">
            <a:avLst/>
          </a:prstGeom>
          <a:solidFill>
            <a:srgbClr val="E0C3F4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-GB">
                <a:solidFill>
                  <a:srgbClr val="FF0000"/>
                </a:solidFill>
              </a:rPr>
              <a:t>4 </a:t>
            </a:r>
            <a:r>
              <a:rPr b="1" lang="en-GB">
                <a:solidFill>
                  <a:schemeClr val="dk2"/>
                </a:solidFill>
              </a:rPr>
              <a:t>left</a:t>
            </a:r>
            <a:endParaRPr b="1">
              <a:solidFill>
                <a:schemeClr val="dk2"/>
              </a:solidFill>
            </a:endParaRPr>
          </a:p>
        </p:txBody>
      </p:sp>
      <p:pic>
        <p:nvPicPr>
          <p:cNvPr id="452" name="Google Shape;452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4400" y="1550525"/>
            <a:ext cx="3678281" cy="3479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21540000" dist="19050">
              <a:srgbClr val="FFFF00">
                <a:alpha val="0"/>
              </a:srgbClr>
            </a:outerShdw>
          </a:effectLst>
        </p:spPr>
      </p:pic>
      <p:sp>
        <p:nvSpPr>
          <p:cNvPr id="453" name="Google Shape;453;p52"/>
          <p:cNvSpPr txBox="1"/>
          <p:nvPr/>
        </p:nvSpPr>
        <p:spPr>
          <a:xfrm>
            <a:off x="2833925" y="1500950"/>
            <a:ext cx="1557900" cy="400200"/>
          </a:xfrm>
          <a:prstGeom prst="rect">
            <a:avLst/>
          </a:prstGeom>
          <a:solidFill>
            <a:srgbClr val="FCE5CD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2 weeks before</a:t>
            </a:r>
            <a:endParaRPr b="1"/>
          </a:p>
        </p:txBody>
      </p:sp>
      <p:pic>
        <p:nvPicPr>
          <p:cNvPr id="454" name="Google Shape;454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9325" y="1577150"/>
            <a:ext cx="3779525" cy="345307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21540000" dist="19050">
              <a:srgbClr val="FFFF00">
                <a:alpha val="0"/>
              </a:srgbClr>
            </a:outerShdw>
          </a:effectLst>
        </p:spPr>
      </p:pic>
      <p:sp>
        <p:nvSpPr>
          <p:cNvPr id="455" name="Google Shape;455;p52"/>
          <p:cNvSpPr txBox="1"/>
          <p:nvPr/>
        </p:nvSpPr>
        <p:spPr>
          <a:xfrm>
            <a:off x="7353000" y="1500950"/>
            <a:ext cx="1406100" cy="400200"/>
          </a:xfrm>
          <a:prstGeom prst="rect">
            <a:avLst/>
          </a:prstGeom>
          <a:solidFill>
            <a:srgbClr val="D5A6BD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2 weeks after</a:t>
            </a:r>
            <a:endParaRPr b="1"/>
          </a:p>
        </p:txBody>
      </p:sp>
      <p:sp>
        <p:nvSpPr>
          <p:cNvPr id="456" name="Google Shape;456;p52"/>
          <p:cNvSpPr txBox="1"/>
          <p:nvPr/>
        </p:nvSpPr>
        <p:spPr>
          <a:xfrm>
            <a:off x="5901375" y="227850"/>
            <a:ext cx="30000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250">
                <a:solidFill>
                  <a:schemeClr val="lt2"/>
                </a:solidFill>
              </a:rPr>
              <a:t>Not as effective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53"/>
          <p:cNvSpPr/>
          <p:nvPr/>
        </p:nvSpPr>
        <p:spPr>
          <a:xfrm>
            <a:off x="4799100" y="1500950"/>
            <a:ext cx="3960000" cy="36000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21540000" dist="19050">
              <a:srgbClr val="FFFF00">
                <a:alpha val="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" name="Google Shape;462;p53"/>
          <p:cNvSpPr/>
          <p:nvPr/>
        </p:nvSpPr>
        <p:spPr>
          <a:xfrm>
            <a:off x="431825" y="1500950"/>
            <a:ext cx="3960000" cy="36000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21540000" dist="19050">
              <a:srgbClr val="FFFF00">
                <a:alpha val="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3" name="Google Shape;463;p53"/>
          <p:cNvSpPr txBox="1"/>
          <p:nvPr>
            <p:ph type="title"/>
          </p:nvPr>
        </p:nvSpPr>
        <p:spPr>
          <a:xfrm>
            <a:off x="311700" y="1164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Spray Data Analysis - 5 Sep 2013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464" name="Google Shape;464;p53"/>
          <p:cNvSpPr txBox="1"/>
          <p:nvPr>
            <p:ph idx="1" type="body"/>
          </p:nvPr>
        </p:nvSpPr>
        <p:spPr>
          <a:xfrm>
            <a:off x="431825" y="872025"/>
            <a:ext cx="3960000" cy="432000"/>
          </a:xfrm>
          <a:prstGeom prst="rect">
            <a:avLst/>
          </a:prstGeom>
          <a:solidFill>
            <a:srgbClr val="E0C3F4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SzPts val="935"/>
              <a:buNone/>
            </a:pPr>
            <a:r>
              <a:rPr b="1" lang="en-GB">
                <a:solidFill>
                  <a:srgbClr val="FF0000"/>
                </a:solidFill>
              </a:rPr>
              <a:t>1</a:t>
            </a:r>
            <a:r>
              <a:rPr b="1" lang="en-GB">
                <a:solidFill>
                  <a:schemeClr val="lt1"/>
                </a:solidFill>
              </a:rPr>
              <a:t> WNV Hotspot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465" name="Google Shape;465;p53"/>
          <p:cNvSpPr txBox="1"/>
          <p:nvPr>
            <p:ph idx="2" type="body"/>
          </p:nvPr>
        </p:nvSpPr>
        <p:spPr>
          <a:xfrm>
            <a:off x="4799100" y="872750"/>
            <a:ext cx="3960000" cy="432000"/>
          </a:xfrm>
          <a:prstGeom prst="rect">
            <a:avLst/>
          </a:prstGeom>
          <a:solidFill>
            <a:srgbClr val="E0C3F4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-GB">
                <a:solidFill>
                  <a:srgbClr val="FF0000"/>
                </a:solidFill>
              </a:rPr>
              <a:t>1</a:t>
            </a:r>
            <a:r>
              <a:rPr b="1" lang="en-GB">
                <a:solidFill>
                  <a:srgbClr val="FF0000"/>
                </a:solidFill>
              </a:rPr>
              <a:t> </a:t>
            </a:r>
            <a:r>
              <a:rPr b="1" lang="en-GB">
                <a:solidFill>
                  <a:schemeClr val="dk2"/>
                </a:solidFill>
              </a:rPr>
              <a:t>left</a:t>
            </a:r>
            <a:endParaRPr b="1">
              <a:solidFill>
                <a:schemeClr val="dk2"/>
              </a:solidFill>
            </a:endParaRPr>
          </a:p>
        </p:txBody>
      </p:sp>
      <p:sp>
        <p:nvSpPr>
          <p:cNvPr id="466" name="Google Shape;466;p53"/>
          <p:cNvSpPr txBox="1"/>
          <p:nvPr/>
        </p:nvSpPr>
        <p:spPr>
          <a:xfrm>
            <a:off x="5901375" y="227850"/>
            <a:ext cx="30000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250">
                <a:solidFill>
                  <a:schemeClr val="lt2"/>
                </a:solidFill>
              </a:rPr>
              <a:t>Not as effective</a:t>
            </a:r>
            <a:endParaRPr/>
          </a:p>
        </p:txBody>
      </p:sp>
      <p:pic>
        <p:nvPicPr>
          <p:cNvPr id="467" name="Google Shape;467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3988" y="1618675"/>
            <a:ext cx="3815674" cy="33645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21540000" dist="19050">
              <a:srgbClr val="FFFF00">
                <a:alpha val="0"/>
              </a:srgbClr>
            </a:outerShdw>
          </a:effectLst>
        </p:spPr>
      </p:pic>
      <p:pic>
        <p:nvPicPr>
          <p:cNvPr id="468" name="Google Shape;468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9150" y="1650188"/>
            <a:ext cx="3879900" cy="330152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21540000" dist="19050">
              <a:srgbClr val="FFFF00">
                <a:alpha val="0"/>
              </a:srgbClr>
            </a:outerShdw>
          </a:effectLst>
        </p:spPr>
      </p:pic>
      <p:sp>
        <p:nvSpPr>
          <p:cNvPr id="469" name="Google Shape;469;p53"/>
          <p:cNvSpPr txBox="1"/>
          <p:nvPr/>
        </p:nvSpPr>
        <p:spPr>
          <a:xfrm>
            <a:off x="2833925" y="1500950"/>
            <a:ext cx="1557900" cy="400200"/>
          </a:xfrm>
          <a:prstGeom prst="rect">
            <a:avLst/>
          </a:prstGeom>
          <a:solidFill>
            <a:srgbClr val="FCE5CD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2 weeks before</a:t>
            </a:r>
            <a:endParaRPr b="1"/>
          </a:p>
        </p:txBody>
      </p:sp>
      <p:sp>
        <p:nvSpPr>
          <p:cNvPr id="470" name="Google Shape;470;p53"/>
          <p:cNvSpPr txBox="1"/>
          <p:nvPr/>
        </p:nvSpPr>
        <p:spPr>
          <a:xfrm>
            <a:off x="7353000" y="1500950"/>
            <a:ext cx="1406100" cy="400200"/>
          </a:xfrm>
          <a:prstGeom prst="rect">
            <a:avLst/>
          </a:prstGeom>
          <a:solidFill>
            <a:srgbClr val="D5A6BD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2 weeks after</a:t>
            </a:r>
            <a:endParaRPr b="1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54"/>
          <p:cNvSpPr txBox="1"/>
          <p:nvPr>
            <p:ph idx="1" type="body"/>
          </p:nvPr>
        </p:nvSpPr>
        <p:spPr>
          <a:xfrm>
            <a:off x="311700" y="742650"/>
            <a:ext cx="8067000" cy="422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AutoNum type="arabicPeriod"/>
            </a:pPr>
            <a:r>
              <a:rPr b="1" lang="en-GB"/>
              <a:t>Spraying done in an ad-hoc manner</a:t>
            </a:r>
            <a:endParaRPr b="1"/>
          </a:p>
          <a:p>
            <a:pPr indent="-317500" lvl="1" marL="914400" rtl="0" algn="l"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en-GB" sz="1400"/>
              <a:t>Data from 2011 and 2013 seems to suggest that it was done without prior research </a:t>
            </a:r>
            <a:endParaRPr sz="1400"/>
          </a:p>
          <a:p>
            <a:pPr indent="-317500" lvl="1" marL="914400" rtl="0" algn="l"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en-GB" sz="1400"/>
              <a:t>For e.g. in 16 Aug and 22 Aug 2013, spraying was not done on WNV hotspot areas or areas where trap locations are found</a:t>
            </a:r>
            <a:endParaRPr sz="1400"/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AutoNum type="arabicPeriod"/>
            </a:pPr>
            <a:r>
              <a:rPr b="1" lang="en-GB"/>
              <a:t>Spray not effective with time</a:t>
            </a:r>
            <a:endParaRPr b="1"/>
          </a:p>
          <a:p>
            <a:pPr indent="-317500" lvl="1" marL="914400" rtl="0" algn="l"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en-GB" sz="1400"/>
              <a:t>Number of mosquitoes did not drop within spraying area. </a:t>
            </a:r>
            <a:endParaRPr sz="1400"/>
          </a:p>
          <a:p>
            <a:pPr indent="-317500" lvl="1" marL="914400" rtl="0" algn="l"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en-GB" sz="1400"/>
              <a:t>Effectiveness of spraying seemed to reduce later on in the months, perhaps due to mosquitoes developing resistance to pesticides over time</a:t>
            </a:r>
            <a:endParaRPr sz="1400"/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AutoNum type="arabicPeriod"/>
            </a:pPr>
            <a:r>
              <a:rPr b="1" lang="en-GB"/>
              <a:t>Spraying not effective in curbing virus</a:t>
            </a:r>
            <a:endParaRPr b="1"/>
          </a:p>
          <a:p>
            <a:pPr indent="-317500" lvl="1" marL="914400" rtl="0" algn="l"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en-GB" sz="1400"/>
              <a:t>WNV hotspots still remain 2 weeks after spraying</a:t>
            </a:r>
            <a:endParaRPr sz="1400"/>
          </a:p>
          <a:p>
            <a:pPr indent="-317500" lvl="1" marL="914400" rtl="0" algn="l">
              <a:spcBef>
                <a:spcPts val="1000"/>
              </a:spcBef>
              <a:spcAft>
                <a:spcPts val="1000"/>
              </a:spcAft>
              <a:buSzPts val="1400"/>
              <a:buChar char="○"/>
            </a:pPr>
            <a:r>
              <a:rPr lang="en-GB" sz="1400"/>
              <a:t>Assuming adulticide sprays are applied, which only kills adult mosquitoes, it is not truly effective in reducing virus as mosquito larvae is still alive</a:t>
            </a:r>
            <a:endParaRPr sz="1400"/>
          </a:p>
        </p:txBody>
      </p:sp>
      <p:sp>
        <p:nvSpPr>
          <p:cNvPr id="476" name="Google Shape;476;p54"/>
          <p:cNvSpPr txBox="1"/>
          <p:nvPr>
            <p:ph type="title"/>
          </p:nvPr>
        </p:nvSpPr>
        <p:spPr>
          <a:xfrm>
            <a:off x="311700" y="1164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Spray Data Analysis - Findings</a:t>
            </a:r>
            <a:endParaRPr b="1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55"/>
          <p:cNvSpPr txBox="1"/>
          <p:nvPr>
            <p:ph idx="1" type="body"/>
          </p:nvPr>
        </p:nvSpPr>
        <p:spPr>
          <a:xfrm>
            <a:off x="387900" y="689150"/>
            <a:ext cx="3960000" cy="432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E69138"/>
                </a:solidFill>
              </a:rPr>
              <a:t>WNV is more prevalent under certain conditions:</a:t>
            </a:r>
            <a:endParaRPr b="1" sz="1600">
              <a:solidFill>
                <a:srgbClr val="E69138"/>
              </a:solidFill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E9E9E"/>
              </a:buClr>
              <a:buSzPts val="1600"/>
              <a:buChar char="●"/>
            </a:pPr>
            <a:r>
              <a:rPr lang="en-GB" sz="1600">
                <a:solidFill>
                  <a:srgbClr val="9E9E9E"/>
                </a:solidFill>
              </a:rPr>
              <a:t>Longer daylight hours</a:t>
            </a:r>
            <a:endParaRPr sz="1600">
              <a:solidFill>
                <a:srgbClr val="9E9E9E"/>
              </a:solidFill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E9E9E"/>
              </a:buClr>
              <a:buSzPts val="1600"/>
              <a:buChar char="●"/>
            </a:pPr>
            <a:r>
              <a:rPr lang="en-GB" sz="1600">
                <a:solidFill>
                  <a:srgbClr val="9E9E9E"/>
                </a:solidFill>
              </a:rPr>
              <a:t>Higher average temperatures</a:t>
            </a:r>
            <a:endParaRPr sz="1600">
              <a:solidFill>
                <a:srgbClr val="9E9E9E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E69138"/>
                </a:solidFill>
              </a:rPr>
              <a:t>Spraying efforts should be focused during June to early July</a:t>
            </a:r>
            <a:endParaRPr sz="1600">
              <a:solidFill>
                <a:srgbClr val="E69138"/>
              </a:solidFill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E9E9E"/>
              </a:buClr>
              <a:buSzPts val="1600"/>
              <a:buChar char="●"/>
            </a:pPr>
            <a:r>
              <a:rPr lang="en-GB" sz="1600">
                <a:solidFill>
                  <a:srgbClr val="9E9E9E"/>
                </a:solidFill>
              </a:rPr>
              <a:t>Current spraying efforts are ineffective</a:t>
            </a:r>
            <a:endParaRPr sz="1600">
              <a:solidFill>
                <a:srgbClr val="9E9E9E"/>
              </a:solidFill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600"/>
              <a:buChar char="●"/>
            </a:pPr>
            <a:r>
              <a:rPr lang="en-GB" sz="1600">
                <a:solidFill>
                  <a:srgbClr val="9E9E9E"/>
                </a:solidFill>
              </a:rPr>
              <a:t>Suggest to spray in early June to July, considering the gestation period of mosquitoes resulting in peak WNV cases in August</a:t>
            </a:r>
            <a:endParaRPr sz="1600">
              <a:solidFill>
                <a:srgbClr val="9E9E9E"/>
              </a:solidFill>
            </a:endParaRPr>
          </a:p>
        </p:txBody>
      </p:sp>
      <p:sp>
        <p:nvSpPr>
          <p:cNvPr id="482" name="Google Shape;482;p55"/>
          <p:cNvSpPr txBox="1"/>
          <p:nvPr>
            <p:ph idx="2" type="body"/>
          </p:nvPr>
        </p:nvSpPr>
        <p:spPr>
          <a:xfrm>
            <a:off x="4483150" y="765350"/>
            <a:ext cx="4198800" cy="43200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E69138"/>
                </a:solidFill>
              </a:rPr>
              <a:t>Health issues related to spray chemicals</a:t>
            </a:r>
            <a:endParaRPr sz="1600">
              <a:solidFill>
                <a:srgbClr val="E69138"/>
              </a:solidFill>
            </a:endParaRPr>
          </a:p>
          <a:p>
            <a:pPr indent="-191599" lvl="0" marL="179999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E9E9E"/>
              </a:buClr>
              <a:buSzPts val="1600"/>
              <a:buChar char="●"/>
            </a:pPr>
            <a:r>
              <a:rPr lang="en-GB" sz="1600">
                <a:solidFill>
                  <a:srgbClr val="9E9E9E"/>
                </a:solidFill>
              </a:rPr>
              <a:t>Pregnant women and children have a greater risk of getting sick from pesticides</a:t>
            </a:r>
            <a:endParaRPr sz="1600">
              <a:solidFill>
                <a:srgbClr val="9E9E9E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E69138"/>
                </a:solidFill>
              </a:rPr>
              <a:t>Consider different methods / alternatives to spraying</a:t>
            </a:r>
            <a:endParaRPr b="1" sz="1600">
              <a:solidFill>
                <a:srgbClr val="9E9E9E"/>
              </a:solidFill>
            </a:endParaRPr>
          </a:p>
          <a:p>
            <a:pPr indent="-191599" lvl="0" marL="179999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E9E9E"/>
              </a:buClr>
              <a:buSzPts val="1600"/>
              <a:buChar char="●"/>
            </a:pPr>
            <a:r>
              <a:rPr lang="en-GB" sz="1600">
                <a:solidFill>
                  <a:srgbClr val="9E9E9E"/>
                </a:solidFill>
              </a:rPr>
              <a:t>Consider larviciding catch basins, which involves dropping tablets in storm drains along the public roads which will slowly dissolve over a five-month period to prevent mosquito larvae from hatching</a:t>
            </a:r>
            <a:endParaRPr sz="1600">
              <a:solidFill>
                <a:srgbClr val="9E9E9E"/>
              </a:solidFill>
            </a:endParaRPr>
          </a:p>
          <a:p>
            <a:pPr indent="-191599" lvl="0" marL="179999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9E9E9E"/>
              </a:buClr>
              <a:buSzPts val="1600"/>
              <a:buChar char="●"/>
            </a:pPr>
            <a:r>
              <a:rPr lang="en-GB" sz="1600">
                <a:solidFill>
                  <a:srgbClr val="9E9E9E"/>
                </a:solidFill>
              </a:rPr>
              <a:t>Eliminating standing water by ensuring that swimming pools and construction sites are regularly maintained</a:t>
            </a:r>
            <a:endParaRPr sz="1600"/>
          </a:p>
        </p:txBody>
      </p:sp>
      <p:sp>
        <p:nvSpPr>
          <p:cNvPr id="483" name="Google Shape;483;p55"/>
          <p:cNvSpPr txBox="1"/>
          <p:nvPr>
            <p:ph type="title"/>
          </p:nvPr>
        </p:nvSpPr>
        <p:spPr>
          <a:xfrm>
            <a:off x="311700" y="1164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Conclusions, Considerations and Recommendations</a:t>
            </a:r>
            <a:endParaRPr b="1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5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Q &amp; A</a:t>
            </a:r>
            <a:endParaRPr b="1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Redundant Slides Below.. Please delete during finalisation</a:t>
            </a:r>
            <a:endParaRPr/>
          </a:p>
        </p:txBody>
      </p:sp>
      <p:sp>
        <p:nvSpPr>
          <p:cNvPr id="494" name="Google Shape;494;p5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Recommendations (taken from other notebooks)</a:t>
            </a:r>
            <a:endParaRPr/>
          </a:p>
        </p:txBody>
      </p:sp>
      <p:sp>
        <p:nvSpPr>
          <p:cNvPr id="500" name="Google Shape;500;p5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Understanding how WNV is transmitted by mosquitoes, including behaviour and habitat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Consolidated mosquitoes spray effort. Regular pre-spray to be done whether WNV present or not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Anti-mosquito education - How to prevent breeding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Start spraying from start of July to end of August, where avg temp are higher, weekly frequency, around locations where Culex Pipiens and Restuans are found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Use fish to eat mosquitoes?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59"/>
          <p:cNvSpPr txBox="1"/>
          <p:nvPr>
            <p:ph type="title"/>
          </p:nvPr>
        </p:nvSpPr>
        <p:spPr>
          <a:xfrm>
            <a:off x="674925" y="48767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Sources</a:t>
            </a:r>
            <a:endParaRPr/>
          </a:p>
        </p:txBody>
      </p:sp>
      <p:sp>
        <p:nvSpPr>
          <p:cNvPr id="506" name="Google Shape;506;p59"/>
          <p:cNvSpPr txBox="1"/>
          <p:nvPr>
            <p:ph idx="1" type="body"/>
          </p:nvPr>
        </p:nvSpPr>
        <p:spPr>
          <a:xfrm>
            <a:off x="819150" y="1442275"/>
            <a:ext cx="7505700" cy="301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50">
                <a:solidFill>
                  <a:srgbClr val="C8C3BC"/>
                </a:solidFill>
                <a:highlight>
                  <a:srgbClr val="181A1B"/>
                </a:highlight>
                <a:latin typeface="Roboto"/>
                <a:ea typeface="Roboto"/>
                <a:cs typeface="Roboto"/>
                <a:sym typeface="Roboto"/>
              </a:rPr>
              <a:t>It has become the leading cause of mosquito-borne disease and a key public health challenge in the United States. Around 80% of those infected typically display few or no symptoms. About 20% of infected people develop a fever, vomiting, or a rash. In the remaining less than 1% of those infected suffer from neuroinvasive disease (e.g encephalitis or meningitis). The mortality rate among those who suffer from neuroinvasive disease is estimated to be 10%</a:t>
            </a:r>
            <a:r>
              <a:rPr lang="en-GB"/>
              <a:t> </a:t>
            </a:r>
            <a:r>
              <a:rPr lang="en-GB" u="sng">
                <a:solidFill>
                  <a:schemeClr val="hlink"/>
                </a:solidFill>
                <a:hlinkClick r:id="rId3"/>
              </a:rPr>
              <a:t>https://www.cdc.gov/westnile/index.html</a:t>
            </a:r>
            <a:r>
              <a:rPr lang="en-GB"/>
              <a:t>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150">
                <a:solidFill>
                  <a:srgbClr val="C8C3BC"/>
                </a:solidFill>
                <a:highlight>
                  <a:srgbClr val="181A1B"/>
                </a:highlight>
                <a:latin typeface="Roboto"/>
                <a:ea typeface="Roboto"/>
                <a:cs typeface="Roboto"/>
                <a:sym typeface="Roboto"/>
              </a:rPr>
              <a:t>From 1999 to 2012, it is estimated that a cumulative of 778 million USD in health care expenditures and lost productivity were incurred from hospitalized cases </a:t>
            </a:r>
            <a:r>
              <a:rPr lang="en-GB" sz="1150" u="sng">
                <a:solidFill>
                  <a:schemeClr val="hlink"/>
                </a:solidFill>
                <a:highlight>
                  <a:srgbClr val="181A1B"/>
                </a:highlight>
                <a:latin typeface="Roboto"/>
                <a:ea typeface="Roboto"/>
                <a:cs typeface="Roboto"/>
                <a:sym typeface="Roboto"/>
                <a:hlinkClick r:id="rId4"/>
              </a:rPr>
              <a:t>https://www.ajtmh.org/view/journals/tpmd/90/3/article-p402.xml</a:t>
            </a:r>
            <a:endParaRPr sz="1150">
              <a:solidFill>
                <a:srgbClr val="C8C3BC"/>
              </a:solidFill>
              <a:highlight>
                <a:srgbClr val="181A1B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150">
                <a:solidFill>
                  <a:srgbClr val="C8C3BC"/>
                </a:solidFill>
                <a:highlight>
                  <a:srgbClr val="181A1B"/>
                </a:highlight>
                <a:latin typeface="Roboto"/>
                <a:ea typeface="Roboto"/>
                <a:cs typeface="Roboto"/>
                <a:sym typeface="Roboto"/>
              </a:rPr>
              <a:t>Some info on Chicago fogging and spraying </a:t>
            </a:r>
            <a:r>
              <a:rPr lang="en-GB" sz="1150">
                <a:solidFill>
                  <a:srgbClr val="33A2FF"/>
                </a:solidFill>
                <a:highlight>
                  <a:srgbClr val="181A1B"/>
                </a:highlight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https://www.chicago.gov/content/dam/city/depts/cdph/Mosquito-Borne-Diseases/Zenivex.pdf</a:t>
            </a:r>
            <a:endParaRPr sz="1150">
              <a:solidFill>
                <a:srgbClr val="C8C3BC"/>
              </a:solidFill>
              <a:highlight>
                <a:srgbClr val="181A1B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150">
                <a:solidFill>
                  <a:srgbClr val="C8C3BC"/>
                </a:solidFill>
                <a:highlight>
                  <a:srgbClr val="181A1B"/>
                </a:highlight>
                <a:latin typeface="Roboto"/>
                <a:ea typeface="Roboto"/>
                <a:cs typeface="Roboto"/>
                <a:sym typeface="Roboto"/>
              </a:rPr>
              <a:t>How weather affects mosquitoes  </a:t>
            </a:r>
            <a:r>
              <a:rPr lang="en-GB" sz="1150" u="sng">
                <a:solidFill>
                  <a:schemeClr val="hlink"/>
                </a:solidFill>
                <a:highlight>
                  <a:srgbClr val="181A1B"/>
                </a:highlight>
                <a:latin typeface="Roboto"/>
                <a:ea typeface="Roboto"/>
                <a:cs typeface="Roboto"/>
                <a:sym typeface="Roboto"/>
                <a:hlinkClick r:id="rId6"/>
              </a:rPr>
              <a:t>https://blog.mosquito.buzz/how-weather-affects-mosquito-activity</a:t>
            </a:r>
            <a:endParaRPr sz="1150">
              <a:solidFill>
                <a:srgbClr val="C8C3BC"/>
              </a:solidFill>
              <a:highlight>
                <a:srgbClr val="181A1B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150">
                <a:solidFill>
                  <a:srgbClr val="C8C3BC"/>
                </a:solidFill>
                <a:highlight>
                  <a:srgbClr val="181A1B"/>
                </a:highlight>
                <a:latin typeface="Roboto"/>
                <a:ea typeface="Roboto"/>
                <a:cs typeface="Roboto"/>
                <a:sym typeface="Roboto"/>
              </a:rPr>
              <a:t>Some stats </a:t>
            </a:r>
            <a:r>
              <a:rPr lang="en-GB" sz="1150" u="sng">
                <a:solidFill>
                  <a:schemeClr val="hlink"/>
                </a:solidFill>
                <a:highlight>
                  <a:srgbClr val="181A1B"/>
                </a:highlight>
                <a:latin typeface="Roboto"/>
                <a:ea typeface="Roboto"/>
                <a:cs typeface="Roboto"/>
                <a:sym typeface="Roboto"/>
                <a:hlinkClick r:id="rId7"/>
              </a:rPr>
              <a:t>https://www.cdc.gov/mmwr/preview/mmwrhtml/ss5902a1.htm</a:t>
            </a:r>
            <a:endParaRPr sz="1150">
              <a:solidFill>
                <a:srgbClr val="C8C3BC"/>
              </a:solidFill>
              <a:highlight>
                <a:srgbClr val="181A1B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150">
                <a:solidFill>
                  <a:srgbClr val="C8C3BC"/>
                </a:solidFill>
                <a:highlight>
                  <a:srgbClr val="181A1B"/>
                </a:highlight>
                <a:latin typeface="Roboto"/>
                <a:ea typeface="Roboto"/>
                <a:cs typeface="Roboto"/>
                <a:sym typeface="Roboto"/>
              </a:rPr>
              <a:t>Population density </a:t>
            </a:r>
            <a:r>
              <a:rPr lang="en-GB" sz="1150" u="sng">
                <a:solidFill>
                  <a:schemeClr val="hlink"/>
                </a:solidFill>
                <a:highlight>
                  <a:srgbClr val="181A1B"/>
                </a:highlight>
                <a:latin typeface="Roboto"/>
                <a:ea typeface="Roboto"/>
                <a:cs typeface="Roboto"/>
                <a:sym typeface="Roboto"/>
                <a:hlinkClick r:id="rId8"/>
              </a:rPr>
              <a:t>https://www.newgeography.com/content/007491-chicagos-density-2020</a:t>
            </a:r>
            <a:r>
              <a:rPr lang="en-GB" sz="1150">
                <a:solidFill>
                  <a:srgbClr val="C8C3BC"/>
                </a:solidFill>
                <a:highlight>
                  <a:srgbClr val="181A1B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endParaRPr sz="1150">
              <a:solidFill>
                <a:srgbClr val="C8C3BC"/>
              </a:solidFill>
              <a:highlight>
                <a:srgbClr val="181A1B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rgbClr val="C8C3BC"/>
              </a:solidFill>
              <a:highlight>
                <a:srgbClr val="181A1B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150">
              <a:solidFill>
                <a:srgbClr val="C8C3BC"/>
              </a:solidFill>
              <a:highlight>
                <a:srgbClr val="181A1B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Cost </a:t>
            </a:r>
            <a:r>
              <a:rPr lang="en-GB"/>
              <a:t>benefit</a:t>
            </a:r>
            <a:r>
              <a:rPr lang="en-GB"/>
              <a:t> analysis</a:t>
            </a:r>
            <a:endParaRPr/>
          </a:p>
        </p:txBody>
      </p:sp>
      <p:sp>
        <p:nvSpPr>
          <p:cNvPr id="512" name="Google Shape;512;p60"/>
          <p:cNvSpPr txBox="1"/>
          <p:nvPr>
            <p:ph idx="1" type="body"/>
          </p:nvPr>
        </p:nvSpPr>
        <p:spPr>
          <a:xfrm>
            <a:off x="819150" y="2024750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625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3"/>
              </a:rPr>
              <a:t>https://www.ajtmh.org/view/journals/tpmd/90/3/article-p402.xml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(Have not read yet but there are some health care costs figures here)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Cost -  total expenditure associated with spraying pesticide on </a:t>
            </a:r>
            <a:r>
              <a:rPr lang="en-GB"/>
              <a:t>adult</a:t>
            </a:r>
            <a:r>
              <a:rPr lang="en-GB"/>
              <a:t> mosquitoes/ eggs incurred in a year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Benefit - cost avoidance or savings from healthcare costs and productivity loss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Got python notebook on Cost benefit! (</a:t>
            </a:r>
            <a:r>
              <a:rPr lang="en-GB" u="sng">
                <a:solidFill>
                  <a:schemeClr val="hlink"/>
                </a:solidFill>
                <a:hlinkClick r:id="rId4"/>
              </a:rPr>
              <a:t>https://github.com/Zoeychengg/project_4/blob/master/codes/Cost%20Benefit%20Analysis%20Model.ipynb</a:t>
            </a:r>
            <a:r>
              <a:rPr lang="en-GB"/>
              <a:t>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https://www.cdc.gov/mosquitoes/mosquito-control/community/truck-spraying.html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6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Cost benefit analysis</a:t>
            </a:r>
            <a:endParaRPr/>
          </a:p>
        </p:txBody>
      </p:sp>
      <p:pic>
        <p:nvPicPr>
          <p:cNvPr id="518" name="Google Shape;518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1400" y="1458750"/>
            <a:ext cx="5393787" cy="303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3150" y="1409650"/>
            <a:ext cx="4347368" cy="247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Background - West Nile Virus</a:t>
            </a:r>
            <a:endParaRPr b="1"/>
          </a:p>
        </p:txBody>
      </p:sp>
      <p:sp>
        <p:nvSpPr>
          <p:cNvPr id="82" name="Google Shape;82;p17"/>
          <p:cNvSpPr txBox="1"/>
          <p:nvPr>
            <p:ph idx="1" type="body"/>
          </p:nvPr>
        </p:nvSpPr>
        <p:spPr>
          <a:xfrm>
            <a:off x="311700" y="1152475"/>
            <a:ext cx="41595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600"/>
              <a:t>What is the West Nile Virus?</a:t>
            </a:r>
            <a:endParaRPr sz="1600"/>
          </a:p>
          <a:p>
            <a:pPr indent="-3302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Causes the West Nile Fever infection</a:t>
            </a:r>
            <a:endParaRPr sz="1600"/>
          </a:p>
          <a:p>
            <a:pPr indent="-3302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80% of infections have no symptoms</a:t>
            </a:r>
            <a:endParaRPr sz="1600"/>
          </a:p>
          <a:p>
            <a:pPr indent="-3302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20% of people develop a fever, headache, vomiting, or a rash</a:t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600"/>
              <a:t>Transmission of Virus</a:t>
            </a:r>
            <a:endParaRPr sz="1600"/>
          </a:p>
          <a:p>
            <a:pPr indent="-3302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West Nile Virus is found in birds</a:t>
            </a:r>
            <a:endParaRPr sz="1600"/>
          </a:p>
          <a:p>
            <a:pPr indent="-3302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600"/>
              <a:buChar char="●"/>
            </a:pPr>
            <a:r>
              <a:rPr lang="en-GB" sz="1600"/>
              <a:t>Birds transmit the virus to mosquitoes who then infect humans and animals</a:t>
            </a:r>
            <a:endParaRPr sz="160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6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Cost of West nile </a:t>
            </a:r>
            <a:endParaRPr/>
          </a:p>
        </p:txBody>
      </p:sp>
      <p:sp>
        <p:nvSpPr>
          <p:cNvPr id="524" name="Google Shape;524;p62"/>
          <p:cNvSpPr txBox="1"/>
          <p:nvPr/>
        </p:nvSpPr>
        <p:spPr>
          <a:xfrm>
            <a:off x="819150" y="1598550"/>
            <a:ext cx="3000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9E9E9E"/>
                </a:solidFill>
              </a:rPr>
              <a:t>https://www.homeadvisor.com/cost/environmental-safety/mosquito-control/</a:t>
            </a:r>
            <a:endParaRPr>
              <a:solidFill>
                <a:srgbClr val="9E9E9E"/>
              </a:solidFill>
            </a:endParaRPr>
          </a:p>
        </p:txBody>
      </p:sp>
      <p:pic>
        <p:nvPicPr>
          <p:cNvPr id="525" name="Google Shape;525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8050" y="2429850"/>
            <a:ext cx="3124200" cy="70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1525" y="3070625"/>
            <a:ext cx="6377400" cy="141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6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Population density </a:t>
            </a:r>
            <a:endParaRPr/>
          </a:p>
        </p:txBody>
      </p:sp>
      <p:sp>
        <p:nvSpPr>
          <p:cNvPr id="532" name="Google Shape;532;p63"/>
          <p:cNvSpPr/>
          <p:nvPr/>
        </p:nvSpPr>
        <p:spPr>
          <a:xfrm>
            <a:off x="4700950" y="381175"/>
            <a:ext cx="3648300" cy="4459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33" name="Google Shape;533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5025" y="545150"/>
            <a:ext cx="3472575" cy="422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64"/>
          <p:cNvSpPr txBox="1"/>
          <p:nvPr>
            <p:ph type="title"/>
          </p:nvPr>
        </p:nvSpPr>
        <p:spPr>
          <a:xfrm>
            <a:off x="819150" y="23705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39" name="Google Shape;539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1550" y="1503450"/>
            <a:ext cx="4085550" cy="3038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65"/>
          <p:cNvSpPr txBox="1"/>
          <p:nvPr>
            <p:ph type="title"/>
          </p:nvPr>
        </p:nvSpPr>
        <p:spPr>
          <a:xfrm>
            <a:off x="368550" y="437525"/>
            <a:ext cx="834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West Nile Virus has a low death rate and elders are more susceptible to the virus </a:t>
            </a:r>
            <a:endParaRPr/>
          </a:p>
        </p:txBody>
      </p:sp>
      <p:pic>
        <p:nvPicPr>
          <p:cNvPr descr="The figure is a bar chart presenting the West Nile Virus disease case ratios by age groups 0-9 years, 10-19 years, 20-29 years, 30-39 years, 40-49 years, 50-59 years, 60-69 years, and &gt;70 years." id="545" name="Google Shape;545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0525" y="2259600"/>
            <a:ext cx="3681199" cy="2081550"/>
          </a:xfrm>
          <a:prstGeom prst="rect">
            <a:avLst/>
          </a:prstGeom>
          <a:noFill/>
          <a:ln>
            <a:noFill/>
          </a:ln>
        </p:spPr>
      </p:pic>
      <p:sp>
        <p:nvSpPr>
          <p:cNvPr id="546" name="Google Shape;546;p65"/>
          <p:cNvSpPr txBox="1"/>
          <p:nvPr/>
        </p:nvSpPr>
        <p:spPr>
          <a:xfrm>
            <a:off x="629300" y="4488800"/>
            <a:ext cx="226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alibri"/>
                <a:ea typeface="Calibri"/>
                <a:cs typeface="Calibri"/>
                <a:sym typeface="Calibri"/>
              </a:rPr>
              <a:t>Source : statista.com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7" name="Google Shape;547;p65"/>
          <p:cNvSpPr txBox="1"/>
          <p:nvPr/>
        </p:nvSpPr>
        <p:spPr>
          <a:xfrm>
            <a:off x="4666950" y="4488800"/>
            <a:ext cx="1632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alibri"/>
                <a:ea typeface="Calibri"/>
                <a:cs typeface="Calibri"/>
                <a:sym typeface="Calibri"/>
              </a:rPr>
              <a:t>Source : cdc.gov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8" name="Google Shape;548;p65"/>
          <p:cNvSpPr txBox="1"/>
          <p:nvPr/>
        </p:nvSpPr>
        <p:spPr>
          <a:xfrm>
            <a:off x="4478525" y="1556163"/>
            <a:ext cx="4225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9E9E9E"/>
                </a:solidFill>
              </a:rPr>
              <a:t>West Nile virus neuroinvasive disease case-fatality ratios, by age group — United States, 2009–2018</a:t>
            </a:r>
            <a:endParaRPr>
              <a:solidFill>
                <a:srgbClr val="9E9E9E"/>
              </a:solidFill>
            </a:endParaRPr>
          </a:p>
        </p:txBody>
      </p:sp>
      <p:sp>
        <p:nvSpPr>
          <p:cNvPr id="549" name="Google Shape;549;p65"/>
          <p:cNvSpPr txBox="1"/>
          <p:nvPr/>
        </p:nvSpPr>
        <p:spPr>
          <a:xfrm>
            <a:off x="543650" y="1567800"/>
            <a:ext cx="3604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9E9E9E"/>
                </a:solidFill>
              </a:rPr>
              <a:t>Number of West Nile virus disease deaths in the US from 1999 to 2020</a:t>
            </a:r>
            <a:endParaRPr>
              <a:solidFill>
                <a:srgbClr val="9E9E9E"/>
              </a:solidFill>
            </a:endParaRPr>
          </a:p>
        </p:txBody>
      </p:sp>
      <p:pic>
        <p:nvPicPr>
          <p:cNvPr id="550" name="Google Shape;550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5475" y="2183400"/>
            <a:ext cx="3681198" cy="2297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6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GDP Per Capita</a:t>
            </a:r>
            <a:endParaRPr/>
          </a:p>
        </p:txBody>
      </p:sp>
      <p:sp>
        <p:nvSpPr>
          <p:cNvPr id="556" name="Google Shape;556;p6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3"/>
              </a:rPr>
              <a:t>https://www.statista.com/statistics/248112/per-capita-us-real-gross-domestic-product-gdp-by-metro-area/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557" name="Google Shape;557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07463" y="2863538"/>
            <a:ext cx="6696075" cy="1076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67"/>
          <p:cNvSpPr txBox="1"/>
          <p:nvPr>
            <p:ph type="title"/>
          </p:nvPr>
        </p:nvSpPr>
        <p:spPr>
          <a:xfrm>
            <a:off x="368550" y="386500"/>
            <a:ext cx="4817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Focus on spraying near higher population with elders to reduce fatality rate?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3" name="Google Shape;563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8450" y="1819900"/>
            <a:ext cx="3398675" cy="297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57575" y="221000"/>
            <a:ext cx="2757474" cy="4701500"/>
          </a:xfrm>
          <a:prstGeom prst="rect">
            <a:avLst/>
          </a:prstGeom>
          <a:noFill/>
          <a:ln>
            <a:noFill/>
          </a:ln>
        </p:spPr>
      </p:pic>
      <p:sp>
        <p:nvSpPr>
          <p:cNvPr id="565" name="Google Shape;565;p67"/>
          <p:cNvSpPr txBox="1"/>
          <p:nvPr/>
        </p:nvSpPr>
        <p:spPr>
          <a:xfrm>
            <a:off x="390925" y="4598500"/>
            <a:ext cx="226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alibri"/>
                <a:ea typeface="Calibri"/>
                <a:cs typeface="Calibri"/>
                <a:sym typeface="Calibri"/>
              </a:rPr>
              <a:t>Source : Kaggle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68"/>
          <p:cNvSpPr txBox="1"/>
          <p:nvPr>
            <p:ph type="title"/>
          </p:nvPr>
        </p:nvSpPr>
        <p:spPr>
          <a:xfrm>
            <a:off x="446725" y="32617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Exploratory Data Analysis</a:t>
            </a:r>
            <a:endParaRPr/>
          </a:p>
        </p:txBody>
      </p:sp>
      <p:sp>
        <p:nvSpPr>
          <p:cNvPr id="571" name="Google Shape;571;p68"/>
          <p:cNvSpPr/>
          <p:nvPr/>
        </p:nvSpPr>
        <p:spPr>
          <a:xfrm>
            <a:off x="3056300" y="1105050"/>
            <a:ext cx="5385600" cy="3532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72" name="Google Shape;572;p68"/>
          <p:cNvPicPr preferRelativeResize="0"/>
          <p:nvPr/>
        </p:nvPicPr>
        <p:blipFill rotWithShape="1">
          <a:blip r:embed="rId3">
            <a:alphaModFix/>
          </a:blip>
          <a:srcRect b="970" l="-1770" r="1769" t="-970"/>
          <a:stretch/>
        </p:blipFill>
        <p:spPr>
          <a:xfrm>
            <a:off x="3147475" y="1079325"/>
            <a:ext cx="5207127" cy="3557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69"/>
          <p:cNvSpPr txBox="1"/>
          <p:nvPr>
            <p:ph type="title"/>
          </p:nvPr>
        </p:nvSpPr>
        <p:spPr>
          <a:xfrm>
            <a:off x="593750" y="41437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Exploratory Data Analysis</a:t>
            </a:r>
            <a:endParaRPr/>
          </a:p>
        </p:txBody>
      </p:sp>
      <p:sp>
        <p:nvSpPr>
          <p:cNvPr id="578" name="Google Shape;578;p69"/>
          <p:cNvSpPr txBox="1"/>
          <p:nvPr>
            <p:ph idx="1" type="body"/>
          </p:nvPr>
        </p:nvSpPr>
        <p:spPr>
          <a:xfrm>
            <a:off x="361275" y="1453130"/>
            <a:ext cx="1858500" cy="219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Weather Data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Seasonality is observed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579" name="Google Shape;579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3825" y="1269525"/>
            <a:ext cx="2797450" cy="1715266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" name="Google Shape;580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52275" y="1269513"/>
            <a:ext cx="2458739" cy="1632350"/>
          </a:xfrm>
          <a:prstGeom prst="rect">
            <a:avLst/>
          </a:prstGeom>
          <a:noFill/>
          <a:ln>
            <a:noFill/>
          </a:ln>
        </p:spPr>
      </p:pic>
      <p:sp>
        <p:nvSpPr>
          <p:cNvPr id="581" name="Google Shape;581;p69"/>
          <p:cNvSpPr txBox="1"/>
          <p:nvPr/>
        </p:nvSpPr>
        <p:spPr>
          <a:xfrm>
            <a:off x="3559400" y="1161850"/>
            <a:ext cx="666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alibri"/>
                <a:ea typeface="Calibri"/>
                <a:cs typeface="Calibri"/>
                <a:sym typeface="Calibri"/>
              </a:rPr>
              <a:t>TMax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2" name="Google Shape;582;p69"/>
          <p:cNvSpPr txBox="1"/>
          <p:nvPr/>
        </p:nvSpPr>
        <p:spPr>
          <a:xfrm>
            <a:off x="6521875" y="1161850"/>
            <a:ext cx="1157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alibri"/>
                <a:ea typeface="Calibri"/>
                <a:cs typeface="Calibri"/>
                <a:sym typeface="Calibri"/>
              </a:rPr>
              <a:t>Dew Point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83" name="Google Shape;583;p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80325" y="3177675"/>
            <a:ext cx="2562150" cy="163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Google Shape;584;p6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26375" y="3183250"/>
            <a:ext cx="2348391" cy="1632350"/>
          </a:xfrm>
          <a:prstGeom prst="rect">
            <a:avLst/>
          </a:prstGeom>
          <a:noFill/>
          <a:ln>
            <a:noFill/>
          </a:ln>
        </p:spPr>
      </p:pic>
      <p:sp>
        <p:nvSpPr>
          <p:cNvPr id="585" name="Google Shape;585;p69"/>
          <p:cNvSpPr txBox="1"/>
          <p:nvPr/>
        </p:nvSpPr>
        <p:spPr>
          <a:xfrm>
            <a:off x="3287588" y="3066825"/>
            <a:ext cx="1209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alibri"/>
                <a:ea typeface="Calibri"/>
                <a:cs typeface="Calibri"/>
                <a:sym typeface="Calibri"/>
              </a:rPr>
              <a:t>Wind speed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6" name="Google Shape;586;p69"/>
          <p:cNvSpPr txBox="1"/>
          <p:nvPr/>
        </p:nvSpPr>
        <p:spPr>
          <a:xfrm>
            <a:off x="6479531" y="3054250"/>
            <a:ext cx="1757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alibri"/>
                <a:ea typeface="Calibri"/>
                <a:cs typeface="Calibri"/>
                <a:sym typeface="Calibri"/>
              </a:rPr>
              <a:t>Wind Direction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Background - WNV in Chicago</a:t>
            </a:r>
            <a:endParaRPr b="1"/>
          </a:p>
        </p:txBody>
      </p:sp>
      <p:sp>
        <p:nvSpPr>
          <p:cNvPr id="88" name="Google Shape;88;p18"/>
          <p:cNvSpPr txBox="1"/>
          <p:nvPr>
            <p:ph idx="1" type="body"/>
          </p:nvPr>
        </p:nvSpPr>
        <p:spPr>
          <a:xfrm>
            <a:off x="311700" y="1152475"/>
            <a:ext cx="5078400" cy="352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Chicago has one of the highest death rates of West Nile Virus in the US</a:t>
            </a:r>
            <a:endParaRPr sz="1600"/>
          </a:p>
          <a:p>
            <a:pPr indent="-3302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Symptoms include: Headache and bodyache, joint pain, vomiting, diarrhea, etc </a:t>
            </a:r>
            <a:endParaRPr sz="1600"/>
          </a:p>
          <a:p>
            <a:pPr indent="-3302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1 in 150 develop serious symptoms: Encephalitis, Meningitis</a:t>
            </a:r>
            <a:endParaRPr sz="1600"/>
          </a:p>
          <a:p>
            <a:pPr indent="-3302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1 in 10 cases result in death</a:t>
            </a:r>
            <a:endParaRPr sz="1600"/>
          </a:p>
          <a:p>
            <a:pPr indent="-3302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600"/>
              <a:buChar char="●"/>
            </a:pPr>
            <a:r>
              <a:rPr lang="en-GB" sz="1600"/>
              <a:t>No vaccine is available</a:t>
            </a:r>
            <a:endParaRPr sz="1600"/>
          </a:p>
        </p:txBody>
      </p:sp>
      <p:pic>
        <p:nvPicPr>
          <p:cNvPr id="89" name="Google Shape;8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26950" y="1601688"/>
            <a:ext cx="3449100" cy="19401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83000" y="1179225"/>
            <a:ext cx="3146426" cy="3124875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Background - </a:t>
            </a:r>
            <a:r>
              <a:rPr b="1" lang="en-GB"/>
              <a:t>Life cycle of Culex species</a:t>
            </a:r>
            <a:endParaRPr b="1"/>
          </a:p>
        </p:txBody>
      </p:sp>
      <p:sp>
        <p:nvSpPr>
          <p:cNvPr id="96" name="Google Shape;96;p19"/>
          <p:cNvSpPr txBox="1"/>
          <p:nvPr>
            <p:ph idx="1" type="body"/>
          </p:nvPr>
        </p:nvSpPr>
        <p:spPr>
          <a:xfrm>
            <a:off x="311700" y="1152475"/>
            <a:ext cx="5078400" cy="352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Eggs to larva within 48 hours</a:t>
            </a:r>
            <a:endParaRPr sz="1600"/>
          </a:p>
          <a:p>
            <a:pPr indent="-3302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Larvae live in water, develop into pupae in 5 days</a:t>
            </a:r>
            <a:endParaRPr sz="1600"/>
          </a:p>
          <a:p>
            <a:pPr indent="-3302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Pupae also live in water, develop into flying mosquito in 2-3 days</a:t>
            </a:r>
            <a:endParaRPr sz="1600"/>
          </a:p>
          <a:p>
            <a:pPr indent="-3302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In total, about </a:t>
            </a:r>
            <a:r>
              <a:rPr lang="en-GB" sz="1600" u="sng"/>
              <a:t>7-10</a:t>
            </a:r>
            <a:r>
              <a:rPr lang="en-GB" sz="1600"/>
              <a:t> days for an egg to develop into an adult mosquito</a:t>
            </a:r>
            <a:endParaRPr sz="1600"/>
          </a:p>
          <a:p>
            <a:pPr indent="-3302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600"/>
              <a:buChar char="●"/>
            </a:pPr>
            <a:r>
              <a:rPr lang="en-GB" sz="1600"/>
              <a:t>Information is crucial for determining the frequency on when to spray to prevent the spread of the West Nile Virus</a:t>
            </a:r>
            <a:endParaRPr sz="16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Data Description</a:t>
            </a:r>
            <a:endParaRPr b="1"/>
          </a:p>
        </p:txBody>
      </p:sp>
      <p:graphicFrame>
        <p:nvGraphicFramePr>
          <p:cNvPr id="102" name="Google Shape;102;p20"/>
          <p:cNvGraphicFramePr/>
          <p:nvPr/>
        </p:nvGraphicFramePr>
        <p:xfrm>
          <a:off x="176825" y="1757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{BCAAEE5F-B251-4E23-9A54-BA2DFA568AA1}</a:tableStyleId>
              </a:tblPr>
              <a:tblGrid>
                <a:gridCol w="948625"/>
                <a:gridCol w="740050"/>
                <a:gridCol w="740050"/>
                <a:gridCol w="740050"/>
                <a:gridCol w="740050"/>
                <a:gridCol w="740050"/>
                <a:gridCol w="740050"/>
                <a:gridCol w="740050"/>
                <a:gridCol w="740050"/>
                <a:gridCol w="948900"/>
                <a:gridCol w="948900"/>
              </a:tblGrid>
              <a:tr h="609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/>
                        <a:t>Dataset</a:t>
                      </a:r>
                      <a:endParaRPr b="1"/>
                    </a:p>
                  </a:txBody>
                  <a:tcPr marT="91425" marB="91425" marR="91425" marL="91425" anchor="ctr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/>
                        <a:t>2007</a:t>
                      </a:r>
                      <a:endParaRPr b="1"/>
                    </a:p>
                  </a:txBody>
                  <a:tcPr marT="91425" marB="91425" marR="91425" marL="91425" anchor="ctr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/>
                        <a:t>2008</a:t>
                      </a:r>
                      <a:endParaRPr b="1"/>
                    </a:p>
                  </a:txBody>
                  <a:tcPr marT="91425" marB="91425" marR="91425" marL="91425" anchor="ctr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/>
                        <a:t>2009</a:t>
                      </a:r>
                      <a:endParaRPr b="1"/>
                    </a:p>
                  </a:txBody>
                  <a:tcPr marT="91425" marB="91425" marR="91425" marL="91425" anchor="ctr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/>
                        <a:t>2010</a:t>
                      </a:r>
                      <a:endParaRPr b="1"/>
                    </a:p>
                  </a:txBody>
                  <a:tcPr marT="91425" marB="91425" marR="91425" marL="91425" anchor="ctr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/>
                        <a:t>2011</a:t>
                      </a:r>
                      <a:endParaRPr b="1"/>
                    </a:p>
                  </a:txBody>
                  <a:tcPr marT="91425" marB="91425" marR="91425" marL="91425" anchor="ctr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/>
                        <a:t>2012</a:t>
                      </a:r>
                      <a:endParaRPr b="1"/>
                    </a:p>
                  </a:txBody>
                  <a:tcPr marT="91425" marB="91425" marR="91425" marL="91425" anchor="ctr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/>
                        <a:t>2013</a:t>
                      </a:r>
                      <a:endParaRPr b="1"/>
                    </a:p>
                  </a:txBody>
                  <a:tcPr marT="91425" marB="91425" marR="91425" marL="91425" anchor="ctr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/>
                        <a:t>2014</a:t>
                      </a:r>
                      <a:endParaRPr b="1"/>
                    </a:p>
                  </a:txBody>
                  <a:tcPr marT="91425" marB="91425" marR="91425" marL="91425" anchor="ctr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/>
                        <a:t>Rows</a:t>
                      </a:r>
                      <a:endParaRPr b="1"/>
                    </a:p>
                  </a:txBody>
                  <a:tcPr marT="91425" marB="91425" marR="91425" marL="91425" anchor="ctr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/>
                        <a:t>Columns</a:t>
                      </a:r>
                      <a:endParaRPr b="1"/>
                    </a:p>
                  </a:txBody>
                  <a:tcPr marT="91425" marB="91425" marR="91425" marL="91425" anchor="ctr">
                    <a:solidFill>
                      <a:schemeClr val="dk1"/>
                    </a:solidFill>
                  </a:tcPr>
                </a:tc>
              </a:tr>
              <a:tr h="4624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/>
                        <a:t>Train</a:t>
                      </a:r>
                      <a:endParaRPr b="1"/>
                    </a:p>
                  </a:txBody>
                  <a:tcPr marT="91425" marB="91425" marR="91425" marL="91425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800">
                          <a:solidFill>
                            <a:srgbClr val="9E9E9E"/>
                          </a:solidFill>
                        </a:rPr>
                        <a:t>✔</a:t>
                      </a:r>
                      <a:endParaRPr>
                        <a:solidFill>
                          <a:srgbClr val="9E9E9E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9E9E9E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800">
                          <a:solidFill>
                            <a:srgbClr val="9E9E9E"/>
                          </a:solidFill>
                        </a:rPr>
                        <a:t>✔</a:t>
                      </a:r>
                      <a:endParaRPr>
                        <a:solidFill>
                          <a:srgbClr val="9E9E9E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9E9E9E"/>
                        </a:solidFill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800">
                          <a:solidFill>
                            <a:srgbClr val="9E9E9E"/>
                          </a:solidFill>
                        </a:rPr>
                        <a:t>✔</a:t>
                      </a:r>
                      <a:endParaRPr>
                        <a:solidFill>
                          <a:srgbClr val="9E9E9E"/>
                        </a:solidFill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9E9E9E"/>
                        </a:solidFill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800">
                          <a:solidFill>
                            <a:srgbClr val="9E9E9E"/>
                          </a:solidFill>
                        </a:rPr>
                        <a:t>✔</a:t>
                      </a:r>
                      <a:endParaRPr>
                        <a:solidFill>
                          <a:srgbClr val="9E9E9E"/>
                        </a:solidFill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9E9E9E"/>
                        </a:solidFill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rgbClr val="9E9E9E"/>
                          </a:solidFill>
                        </a:rPr>
                        <a:t>10,506</a:t>
                      </a:r>
                      <a:endParaRPr>
                        <a:solidFill>
                          <a:srgbClr val="9E9E9E"/>
                        </a:solidFill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rgbClr val="9E9E9E"/>
                          </a:solidFill>
                        </a:rPr>
                        <a:t>12</a:t>
                      </a:r>
                      <a:endParaRPr>
                        <a:solidFill>
                          <a:srgbClr val="9E9E9E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4624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/>
                        <a:t>Test</a:t>
                      </a:r>
                      <a:endParaRPr b="1"/>
                    </a:p>
                  </a:txBody>
                  <a:tcPr marT="91425" marB="91425" marR="91425" marL="91425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9E9E9E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800">
                          <a:solidFill>
                            <a:srgbClr val="9E9E9E"/>
                          </a:solidFill>
                        </a:rPr>
                        <a:t>✔</a:t>
                      </a:r>
                      <a:endParaRPr>
                        <a:solidFill>
                          <a:srgbClr val="9E9E9E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9E9E9E"/>
                        </a:solidFill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800">
                          <a:solidFill>
                            <a:srgbClr val="9E9E9E"/>
                          </a:solidFill>
                        </a:rPr>
                        <a:t>✔</a:t>
                      </a:r>
                      <a:endParaRPr b="1">
                        <a:solidFill>
                          <a:srgbClr val="9E9E9E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9E9E9E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800">
                          <a:solidFill>
                            <a:srgbClr val="9E9E9E"/>
                          </a:solidFill>
                        </a:rPr>
                        <a:t>✔</a:t>
                      </a:r>
                      <a:endParaRPr>
                        <a:solidFill>
                          <a:srgbClr val="9E9E9E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9E9E9E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800">
                          <a:solidFill>
                            <a:srgbClr val="9E9E9E"/>
                          </a:solidFill>
                        </a:rPr>
                        <a:t>✔</a:t>
                      </a:r>
                      <a:endParaRPr>
                        <a:solidFill>
                          <a:srgbClr val="9E9E9E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rgbClr val="9E9E9E"/>
                          </a:solidFill>
                        </a:rPr>
                        <a:t>116,293</a:t>
                      </a:r>
                      <a:endParaRPr>
                        <a:solidFill>
                          <a:srgbClr val="9E9E9E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rgbClr val="9E9E9E"/>
                          </a:solidFill>
                        </a:rPr>
                        <a:t>11</a:t>
                      </a:r>
                      <a:endParaRPr>
                        <a:solidFill>
                          <a:srgbClr val="9E9E9E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4624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/>
                        <a:t>Weather</a:t>
                      </a:r>
                      <a:endParaRPr b="1"/>
                    </a:p>
                  </a:txBody>
                  <a:tcPr marT="91425" marB="91425" marR="91425" marL="91425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800">
                          <a:solidFill>
                            <a:srgbClr val="9E9E9E"/>
                          </a:solidFill>
                        </a:rPr>
                        <a:t>✔</a:t>
                      </a:r>
                      <a:endParaRPr>
                        <a:solidFill>
                          <a:srgbClr val="9E9E9E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800">
                          <a:solidFill>
                            <a:srgbClr val="9E9E9E"/>
                          </a:solidFill>
                        </a:rPr>
                        <a:t>✔</a:t>
                      </a:r>
                      <a:endParaRPr>
                        <a:solidFill>
                          <a:srgbClr val="9E9E9E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800">
                          <a:solidFill>
                            <a:srgbClr val="9E9E9E"/>
                          </a:solidFill>
                        </a:rPr>
                        <a:t>✔</a:t>
                      </a:r>
                      <a:endParaRPr>
                        <a:solidFill>
                          <a:srgbClr val="9E9E9E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800">
                          <a:solidFill>
                            <a:srgbClr val="9E9E9E"/>
                          </a:solidFill>
                        </a:rPr>
                        <a:t>✔</a:t>
                      </a:r>
                      <a:endParaRPr>
                        <a:solidFill>
                          <a:srgbClr val="9E9E9E"/>
                        </a:solidFill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800">
                          <a:solidFill>
                            <a:srgbClr val="9E9E9E"/>
                          </a:solidFill>
                        </a:rPr>
                        <a:t>✔</a:t>
                      </a:r>
                      <a:endParaRPr>
                        <a:solidFill>
                          <a:srgbClr val="9E9E9E"/>
                        </a:solidFill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800">
                          <a:solidFill>
                            <a:srgbClr val="9E9E9E"/>
                          </a:solidFill>
                        </a:rPr>
                        <a:t>✔</a:t>
                      </a:r>
                      <a:endParaRPr>
                        <a:solidFill>
                          <a:srgbClr val="9E9E9E"/>
                        </a:solidFill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800">
                          <a:solidFill>
                            <a:srgbClr val="9E9E9E"/>
                          </a:solidFill>
                        </a:rPr>
                        <a:t>✔</a:t>
                      </a:r>
                      <a:endParaRPr>
                        <a:solidFill>
                          <a:srgbClr val="9E9E9E"/>
                        </a:solidFill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800">
                          <a:solidFill>
                            <a:srgbClr val="9E9E9E"/>
                          </a:solidFill>
                        </a:rPr>
                        <a:t>✔</a:t>
                      </a:r>
                      <a:endParaRPr>
                        <a:solidFill>
                          <a:srgbClr val="9E9E9E"/>
                        </a:solidFill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rgbClr val="9E9E9E"/>
                          </a:solidFill>
                        </a:rPr>
                        <a:t>13,710</a:t>
                      </a:r>
                      <a:endParaRPr>
                        <a:solidFill>
                          <a:srgbClr val="9E9E9E"/>
                        </a:solidFill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rgbClr val="9E9E9E"/>
                          </a:solidFill>
                        </a:rPr>
                        <a:t>22</a:t>
                      </a:r>
                      <a:endParaRPr>
                        <a:solidFill>
                          <a:srgbClr val="9E9E9E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4624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/>
                        <a:t>Spray</a:t>
                      </a:r>
                      <a:endParaRPr b="1"/>
                    </a:p>
                  </a:txBody>
                  <a:tcPr marT="91425" marB="91425" marR="91425" marL="91425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9E9E9E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9E9E9E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9E9E9E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9E9E9E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800">
                          <a:solidFill>
                            <a:srgbClr val="9E9E9E"/>
                          </a:solidFill>
                        </a:rPr>
                        <a:t>✔</a:t>
                      </a:r>
                      <a:endParaRPr>
                        <a:solidFill>
                          <a:srgbClr val="9E9E9E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9E9E9E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800">
                          <a:solidFill>
                            <a:srgbClr val="9E9E9E"/>
                          </a:solidFill>
                        </a:rPr>
                        <a:t>✔</a:t>
                      </a:r>
                      <a:endParaRPr>
                        <a:solidFill>
                          <a:srgbClr val="9E9E9E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9E9E9E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rgbClr val="9E9E9E"/>
                          </a:solidFill>
                        </a:rPr>
                        <a:t>2,944</a:t>
                      </a:r>
                      <a:endParaRPr>
                        <a:solidFill>
                          <a:srgbClr val="9E9E9E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rgbClr val="9E9E9E"/>
                          </a:solidFill>
                        </a:rPr>
                        <a:t>4</a:t>
                      </a:r>
                      <a:endParaRPr>
                        <a:solidFill>
                          <a:srgbClr val="9E9E9E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03" name="Google Shape;103;p20"/>
          <p:cNvSpPr/>
          <p:nvPr/>
        </p:nvSpPr>
        <p:spPr>
          <a:xfrm>
            <a:off x="1125450" y="1311625"/>
            <a:ext cx="5928300" cy="412500"/>
          </a:xfrm>
          <a:prstGeom prst="rect">
            <a:avLst/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Years available for each Dataset</a:t>
            </a:r>
            <a:endParaRPr b="1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Data Cleaning - Train</a:t>
            </a:r>
            <a:endParaRPr b="1"/>
          </a:p>
        </p:txBody>
      </p:sp>
      <p:pic>
        <p:nvPicPr>
          <p:cNvPr id="109" name="Google Shape;10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88" y="2086663"/>
            <a:ext cx="3590925" cy="282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51725" y="2086675"/>
            <a:ext cx="4029357" cy="2828925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1"/>
          <p:cNvSpPr/>
          <p:nvPr/>
        </p:nvSpPr>
        <p:spPr>
          <a:xfrm>
            <a:off x="4527175" y="2814925"/>
            <a:ext cx="4029300" cy="190500"/>
          </a:xfrm>
          <a:prstGeom prst="rect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21"/>
          <p:cNvSpPr txBox="1"/>
          <p:nvPr>
            <p:ph idx="1" type="body"/>
          </p:nvPr>
        </p:nvSpPr>
        <p:spPr>
          <a:xfrm>
            <a:off x="311700" y="1152475"/>
            <a:ext cx="2949300" cy="62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b="1" lang="en-GB" sz="1400"/>
              <a:t>Observations</a:t>
            </a:r>
            <a:endParaRPr b="1" sz="1400"/>
          </a:p>
          <a:p>
            <a:pPr indent="-317500" lvl="0" marL="4572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No null values in all columns</a:t>
            </a:r>
            <a:endParaRPr sz="1400"/>
          </a:p>
        </p:txBody>
      </p:sp>
      <p:sp>
        <p:nvSpPr>
          <p:cNvPr id="113" name="Google Shape;113;p21"/>
          <p:cNvSpPr txBox="1"/>
          <p:nvPr>
            <p:ph idx="1" type="body"/>
          </p:nvPr>
        </p:nvSpPr>
        <p:spPr>
          <a:xfrm>
            <a:off x="4480275" y="1152475"/>
            <a:ext cx="4271400" cy="62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b="1" lang="en-GB" sz="1440"/>
              <a:t>Data Cleaning</a:t>
            </a:r>
            <a:endParaRPr b="1" sz="1440"/>
          </a:p>
          <a:p>
            <a:pPr indent="-320040" lvl="0" marL="4572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1440"/>
              <a:buChar char="●"/>
            </a:pPr>
            <a:r>
              <a:rPr lang="en-GB" sz="1440"/>
              <a:t>Change “Date” data-type to datetime</a:t>
            </a:r>
            <a:endParaRPr sz="1440"/>
          </a:p>
        </p:txBody>
      </p:sp>
      <p:sp>
        <p:nvSpPr>
          <p:cNvPr id="114" name="Google Shape;114;p21"/>
          <p:cNvSpPr/>
          <p:nvPr/>
        </p:nvSpPr>
        <p:spPr>
          <a:xfrm>
            <a:off x="3579338" y="1293475"/>
            <a:ext cx="582600" cy="347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